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204700" cy="6858000"/>
  <p:notesSz cx="122047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9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5352" y="2125980"/>
            <a:ext cx="10373995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30705" y="3840480"/>
            <a:ext cx="854329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4F0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4F0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0235" y="1577340"/>
            <a:ext cx="530904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5420" y="1577340"/>
            <a:ext cx="530904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4F0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0796" y="20154"/>
            <a:ext cx="1216025" cy="6838315"/>
          </a:xfrm>
          <a:custGeom>
            <a:avLst/>
            <a:gdLst/>
            <a:ahLst/>
            <a:cxnLst/>
            <a:rect l="l" t="t" r="r" b="b"/>
            <a:pathLst>
              <a:path w="1216025" h="6838315">
                <a:moveTo>
                  <a:pt x="0" y="0"/>
                </a:moveTo>
                <a:lnTo>
                  <a:pt x="1215743" y="683784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70796" y="0"/>
            <a:ext cx="1219835" cy="6858000"/>
          </a:xfrm>
          <a:custGeom>
            <a:avLst/>
            <a:gdLst/>
            <a:ahLst/>
            <a:cxnLst/>
            <a:rect l="l" t="t" r="r" b="b"/>
            <a:pathLst>
              <a:path w="1219834" h="6858000">
                <a:moveTo>
                  <a:pt x="0" y="0"/>
                </a:moveTo>
                <a:lnTo>
                  <a:pt x="1219327" y="6858000"/>
                </a:lnTo>
              </a:path>
            </a:pathLst>
          </a:custGeom>
          <a:ln w="935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55227" y="3701516"/>
            <a:ext cx="4733290" cy="3156585"/>
          </a:xfrm>
          <a:custGeom>
            <a:avLst/>
            <a:gdLst/>
            <a:ahLst/>
            <a:cxnLst/>
            <a:rect l="l" t="t" r="r" b="b"/>
            <a:pathLst>
              <a:path w="4733290" h="3156584">
                <a:moveTo>
                  <a:pt x="4733292" y="0"/>
                </a:moveTo>
                <a:lnTo>
                  <a:pt x="0" y="3156483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425004" y="3681361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638"/>
                </a:lnTo>
              </a:path>
            </a:pathLst>
          </a:custGeom>
          <a:ln w="9359">
            <a:solidFill>
              <a:srgbClr val="D8D8D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88944" y="16916"/>
            <a:ext cx="2999740" cy="6841490"/>
          </a:xfrm>
          <a:custGeom>
            <a:avLst/>
            <a:gdLst/>
            <a:ahLst/>
            <a:cxnLst/>
            <a:rect l="l" t="t" r="r" b="b"/>
            <a:pathLst>
              <a:path w="2999740" h="6841490">
                <a:moveTo>
                  <a:pt x="2999575" y="0"/>
                </a:moveTo>
                <a:lnTo>
                  <a:pt x="2037652" y="0"/>
                </a:lnTo>
                <a:lnTo>
                  <a:pt x="0" y="6841083"/>
                </a:lnTo>
                <a:lnTo>
                  <a:pt x="2999575" y="6841083"/>
                </a:lnTo>
                <a:lnTo>
                  <a:pt x="2999575" y="0"/>
                </a:lnTo>
                <a:close/>
              </a:path>
            </a:pathLst>
          </a:custGeom>
          <a:solidFill>
            <a:srgbClr val="000000">
              <a:alpha val="10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18143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7080" y="0"/>
                </a:moveTo>
                <a:lnTo>
                  <a:pt x="2042584" y="0"/>
                </a:lnTo>
                <a:lnTo>
                  <a:pt x="0" y="6857644"/>
                </a:lnTo>
                <a:lnTo>
                  <a:pt x="3007080" y="6857644"/>
                </a:lnTo>
                <a:lnTo>
                  <a:pt x="3007080" y="0"/>
                </a:lnTo>
                <a:close/>
              </a:path>
            </a:pathLst>
          </a:custGeom>
          <a:solidFill>
            <a:srgbClr val="8FC125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603359" y="16916"/>
            <a:ext cx="2588260" cy="6841490"/>
          </a:xfrm>
          <a:custGeom>
            <a:avLst/>
            <a:gdLst/>
            <a:ahLst/>
            <a:cxnLst/>
            <a:rect l="l" t="t" r="r" b="b"/>
            <a:pathLst>
              <a:path w="2588259" h="6841490">
                <a:moveTo>
                  <a:pt x="2587675" y="0"/>
                </a:moveTo>
                <a:lnTo>
                  <a:pt x="0" y="0"/>
                </a:lnTo>
                <a:lnTo>
                  <a:pt x="1204438" y="6841083"/>
                </a:lnTo>
                <a:lnTo>
                  <a:pt x="2587675" y="6841083"/>
                </a:lnTo>
                <a:lnTo>
                  <a:pt x="2587675" y="0"/>
                </a:lnTo>
                <a:close/>
              </a:path>
            </a:pathLst>
          </a:custGeom>
          <a:solidFill>
            <a:srgbClr val="000000">
              <a:alpha val="6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9604879" y="0"/>
            <a:ext cx="2586355" cy="6858000"/>
          </a:xfrm>
          <a:custGeom>
            <a:avLst/>
            <a:gdLst/>
            <a:ahLst/>
            <a:cxnLst/>
            <a:rect l="l" t="t" r="r" b="b"/>
            <a:pathLst>
              <a:path w="2586354" h="6858000">
                <a:moveTo>
                  <a:pt x="2586155" y="0"/>
                </a:moveTo>
                <a:lnTo>
                  <a:pt x="0" y="0"/>
                </a:lnTo>
                <a:lnTo>
                  <a:pt x="1207354" y="6857644"/>
                </a:lnTo>
                <a:lnTo>
                  <a:pt x="2586155" y="6857644"/>
                </a:lnTo>
                <a:lnTo>
                  <a:pt x="2586155" y="0"/>
                </a:lnTo>
                <a:close/>
              </a:path>
            </a:pathLst>
          </a:custGeom>
          <a:solidFill>
            <a:srgbClr val="8FC1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953215" y="3073323"/>
            <a:ext cx="3238500" cy="3785235"/>
          </a:xfrm>
          <a:custGeom>
            <a:avLst/>
            <a:gdLst/>
            <a:ahLst/>
            <a:cxnLst/>
            <a:rect l="l" t="t" r="r" b="b"/>
            <a:pathLst>
              <a:path w="3238500" h="3785234">
                <a:moveTo>
                  <a:pt x="3238188" y="0"/>
                </a:moveTo>
                <a:lnTo>
                  <a:pt x="0" y="3784676"/>
                </a:lnTo>
                <a:lnTo>
                  <a:pt x="3238188" y="3784676"/>
                </a:lnTo>
                <a:lnTo>
                  <a:pt x="3238188" y="0"/>
                </a:lnTo>
                <a:close/>
              </a:path>
            </a:pathLst>
          </a:custGeom>
          <a:solidFill>
            <a:srgbClr val="000000">
              <a:alpha val="25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931961" y="3047758"/>
            <a:ext cx="3259454" cy="3810000"/>
          </a:xfrm>
          <a:custGeom>
            <a:avLst/>
            <a:gdLst/>
            <a:ahLst/>
            <a:cxnLst/>
            <a:rect l="l" t="t" r="r" b="b"/>
            <a:pathLst>
              <a:path w="3259454" h="3810000">
                <a:moveTo>
                  <a:pt x="3259442" y="0"/>
                </a:moveTo>
                <a:lnTo>
                  <a:pt x="0" y="3809517"/>
                </a:lnTo>
                <a:lnTo>
                  <a:pt x="3259442" y="3809517"/>
                </a:lnTo>
                <a:lnTo>
                  <a:pt x="3259442" y="0"/>
                </a:lnTo>
                <a:close/>
              </a:path>
            </a:pathLst>
          </a:custGeom>
          <a:solidFill>
            <a:srgbClr val="539F20">
              <a:alpha val="71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9334081" y="16916"/>
            <a:ext cx="2854325" cy="6841490"/>
          </a:xfrm>
          <a:custGeom>
            <a:avLst/>
            <a:gdLst/>
            <a:ahLst/>
            <a:cxnLst/>
            <a:rect l="l" t="t" r="r" b="b"/>
            <a:pathLst>
              <a:path w="2854325" h="6841490">
                <a:moveTo>
                  <a:pt x="2854083" y="0"/>
                </a:moveTo>
                <a:lnTo>
                  <a:pt x="0" y="0"/>
                </a:lnTo>
                <a:lnTo>
                  <a:pt x="2461249" y="6841083"/>
                </a:lnTo>
                <a:lnTo>
                  <a:pt x="2854083" y="6841083"/>
                </a:lnTo>
                <a:lnTo>
                  <a:pt x="2854083" y="0"/>
                </a:lnTo>
                <a:close/>
              </a:path>
            </a:pathLst>
          </a:custGeom>
          <a:solidFill>
            <a:srgbClr val="000000">
              <a:alpha val="24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337188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2850976" y="0"/>
                </a:moveTo>
                <a:lnTo>
                  <a:pt x="0" y="0"/>
                </a:lnTo>
                <a:lnTo>
                  <a:pt x="2467208" y="6857644"/>
                </a:lnTo>
                <a:lnTo>
                  <a:pt x="2850976" y="6857644"/>
                </a:lnTo>
                <a:lnTo>
                  <a:pt x="2850976" y="0"/>
                </a:lnTo>
                <a:close/>
              </a:path>
            </a:pathLst>
          </a:custGeom>
          <a:solidFill>
            <a:srgbClr val="3E7718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902386" y="16916"/>
            <a:ext cx="1285875" cy="6841490"/>
          </a:xfrm>
          <a:custGeom>
            <a:avLst/>
            <a:gdLst/>
            <a:ahLst/>
            <a:cxnLst/>
            <a:rect l="l" t="t" r="r" b="b"/>
            <a:pathLst>
              <a:path w="1285875" h="6841490">
                <a:moveTo>
                  <a:pt x="1285778" y="0"/>
                </a:moveTo>
                <a:lnTo>
                  <a:pt x="1015776" y="0"/>
                </a:lnTo>
                <a:lnTo>
                  <a:pt x="0" y="6841083"/>
                </a:lnTo>
                <a:lnTo>
                  <a:pt x="1285778" y="6841083"/>
                </a:lnTo>
                <a:lnTo>
                  <a:pt x="1285778" y="0"/>
                </a:lnTo>
                <a:close/>
              </a:path>
            </a:pathLst>
          </a:custGeom>
          <a:solidFill>
            <a:srgbClr val="000000">
              <a:alpha val="24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898644" y="0"/>
            <a:ext cx="1289685" cy="6858000"/>
          </a:xfrm>
          <a:custGeom>
            <a:avLst/>
            <a:gdLst/>
            <a:ahLst/>
            <a:cxnLst/>
            <a:rect l="l" t="t" r="r" b="b"/>
            <a:pathLst>
              <a:path w="1289684" h="6858000">
                <a:moveTo>
                  <a:pt x="1289519" y="0"/>
                </a:moveTo>
                <a:lnTo>
                  <a:pt x="1018235" y="0"/>
                </a:lnTo>
                <a:lnTo>
                  <a:pt x="0" y="6857644"/>
                </a:lnTo>
                <a:lnTo>
                  <a:pt x="1289519" y="6857644"/>
                </a:lnTo>
                <a:lnTo>
                  <a:pt x="1289519" y="0"/>
                </a:lnTo>
                <a:close/>
              </a:path>
            </a:pathLst>
          </a:custGeom>
          <a:solidFill>
            <a:srgbClr val="BFE373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938954" y="16916"/>
            <a:ext cx="1249680" cy="6841490"/>
          </a:xfrm>
          <a:custGeom>
            <a:avLst/>
            <a:gdLst/>
            <a:ahLst/>
            <a:cxnLst/>
            <a:rect l="l" t="t" r="r" b="b"/>
            <a:pathLst>
              <a:path w="1249679" h="6841490">
                <a:moveTo>
                  <a:pt x="1249565" y="0"/>
                </a:moveTo>
                <a:lnTo>
                  <a:pt x="0" y="0"/>
                </a:lnTo>
                <a:lnTo>
                  <a:pt x="1104742" y="6841083"/>
                </a:lnTo>
                <a:lnTo>
                  <a:pt x="1249565" y="6841083"/>
                </a:lnTo>
                <a:lnTo>
                  <a:pt x="1249565" y="0"/>
                </a:lnTo>
                <a:close/>
              </a:path>
            </a:pathLst>
          </a:custGeom>
          <a:solidFill>
            <a:srgbClr val="000000">
              <a:alpha val="2274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9403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71" y="0"/>
                </a:moveTo>
                <a:lnTo>
                  <a:pt x="0" y="0"/>
                </a:lnTo>
                <a:lnTo>
                  <a:pt x="1107417" y="6857644"/>
                </a:lnTo>
                <a:lnTo>
                  <a:pt x="1248171" y="6857644"/>
                </a:lnTo>
                <a:lnTo>
                  <a:pt x="1248171" y="0"/>
                </a:lnTo>
                <a:close/>
              </a:path>
            </a:pathLst>
          </a:custGeom>
          <a:solidFill>
            <a:srgbClr val="8FC125">
              <a:alpha val="6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385605" y="3615473"/>
            <a:ext cx="1803400" cy="3242945"/>
          </a:xfrm>
          <a:custGeom>
            <a:avLst/>
            <a:gdLst/>
            <a:ahLst/>
            <a:cxnLst/>
            <a:rect l="l" t="t" r="r" b="b"/>
            <a:pathLst>
              <a:path w="1803400" h="3242945">
                <a:moveTo>
                  <a:pt x="1802915" y="0"/>
                </a:moveTo>
                <a:lnTo>
                  <a:pt x="0" y="3242525"/>
                </a:lnTo>
                <a:lnTo>
                  <a:pt x="1802915" y="3242525"/>
                </a:lnTo>
                <a:lnTo>
                  <a:pt x="1802915" y="0"/>
                </a:lnTo>
                <a:close/>
              </a:path>
            </a:pathLst>
          </a:custGeom>
          <a:solidFill>
            <a:srgbClr val="000000">
              <a:alpha val="27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0371595" y="3589921"/>
            <a:ext cx="1817370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6925" y="0"/>
                </a:moveTo>
                <a:lnTo>
                  <a:pt x="0" y="3267722"/>
                </a:lnTo>
                <a:lnTo>
                  <a:pt x="1816925" y="3267722"/>
                </a:lnTo>
                <a:lnTo>
                  <a:pt x="1816925" y="0"/>
                </a:lnTo>
                <a:close/>
              </a:path>
            </a:pathLst>
          </a:custGeom>
          <a:solidFill>
            <a:srgbClr val="8FC1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0" y="4038841"/>
            <a:ext cx="444500" cy="2819400"/>
          </a:xfrm>
          <a:custGeom>
            <a:avLst/>
            <a:gdLst/>
            <a:ahLst/>
            <a:cxnLst/>
            <a:rect l="l" t="t" r="r" b="b"/>
            <a:pathLst>
              <a:path w="444500" h="2819400">
                <a:moveTo>
                  <a:pt x="0" y="0"/>
                </a:moveTo>
                <a:lnTo>
                  <a:pt x="0" y="2819158"/>
                </a:lnTo>
                <a:lnTo>
                  <a:pt x="444225" y="28191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74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0" y="4013276"/>
            <a:ext cx="448309" cy="2844800"/>
          </a:xfrm>
          <a:custGeom>
            <a:avLst/>
            <a:gdLst/>
            <a:ahLst/>
            <a:cxnLst/>
            <a:rect l="l" t="t" r="r" b="b"/>
            <a:pathLst>
              <a:path w="448309" h="2844800">
                <a:moveTo>
                  <a:pt x="0" y="0"/>
                </a:moveTo>
                <a:lnTo>
                  <a:pt x="0" y="2844368"/>
                </a:lnTo>
                <a:lnTo>
                  <a:pt x="448195" y="2844368"/>
                </a:lnTo>
                <a:lnTo>
                  <a:pt x="0" y="0"/>
                </a:lnTo>
                <a:close/>
              </a:path>
            </a:pathLst>
          </a:custGeom>
          <a:solidFill>
            <a:srgbClr val="8FC125">
              <a:alpha val="8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bg object 3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114" y="378002"/>
            <a:ext cx="1161719" cy="109223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0796" y="20154"/>
            <a:ext cx="1216025" cy="6838315"/>
          </a:xfrm>
          <a:custGeom>
            <a:avLst/>
            <a:gdLst/>
            <a:ahLst/>
            <a:cxnLst/>
            <a:rect l="l" t="t" r="r" b="b"/>
            <a:pathLst>
              <a:path w="1216025" h="6838315">
                <a:moveTo>
                  <a:pt x="0" y="0"/>
                </a:moveTo>
                <a:lnTo>
                  <a:pt x="1215743" y="683784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70796" y="0"/>
            <a:ext cx="1219835" cy="6858000"/>
          </a:xfrm>
          <a:custGeom>
            <a:avLst/>
            <a:gdLst/>
            <a:ahLst/>
            <a:cxnLst/>
            <a:rect l="l" t="t" r="r" b="b"/>
            <a:pathLst>
              <a:path w="1219834" h="6858000">
                <a:moveTo>
                  <a:pt x="0" y="0"/>
                </a:moveTo>
                <a:lnTo>
                  <a:pt x="1219327" y="6858000"/>
                </a:lnTo>
              </a:path>
            </a:pathLst>
          </a:custGeom>
          <a:ln w="935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55227" y="3701516"/>
            <a:ext cx="4733290" cy="3156585"/>
          </a:xfrm>
          <a:custGeom>
            <a:avLst/>
            <a:gdLst/>
            <a:ahLst/>
            <a:cxnLst/>
            <a:rect l="l" t="t" r="r" b="b"/>
            <a:pathLst>
              <a:path w="4733290" h="3156584">
                <a:moveTo>
                  <a:pt x="4733292" y="0"/>
                </a:moveTo>
                <a:lnTo>
                  <a:pt x="0" y="3156483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425004" y="3681361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638"/>
                </a:lnTo>
              </a:path>
            </a:pathLst>
          </a:custGeom>
          <a:ln w="9359">
            <a:solidFill>
              <a:srgbClr val="D8D8D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88944" y="16916"/>
            <a:ext cx="2999740" cy="6841490"/>
          </a:xfrm>
          <a:custGeom>
            <a:avLst/>
            <a:gdLst/>
            <a:ahLst/>
            <a:cxnLst/>
            <a:rect l="l" t="t" r="r" b="b"/>
            <a:pathLst>
              <a:path w="2999740" h="6841490">
                <a:moveTo>
                  <a:pt x="2999575" y="0"/>
                </a:moveTo>
                <a:lnTo>
                  <a:pt x="2037652" y="0"/>
                </a:lnTo>
                <a:lnTo>
                  <a:pt x="0" y="6841083"/>
                </a:lnTo>
                <a:lnTo>
                  <a:pt x="2999575" y="6841083"/>
                </a:lnTo>
                <a:lnTo>
                  <a:pt x="2999575" y="0"/>
                </a:lnTo>
                <a:close/>
              </a:path>
            </a:pathLst>
          </a:custGeom>
          <a:solidFill>
            <a:srgbClr val="000000">
              <a:alpha val="10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18143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7080" y="0"/>
                </a:moveTo>
                <a:lnTo>
                  <a:pt x="2042584" y="0"/>
                </a:lnTo>
                <a:lnTo>
                  <a:pt x="0" y="6857644"/>
                </a:lnTo>
                <a:lnTo>
                  <a:pt x="3007080" y="6857644"/>
                </a:lnTo>
                <a:lnTo>
                  <a:pt x="3007080" y="0"/>
                </a:lnTo>
                <a:close/>
              </a:path>
            </a:pathLst>
          </a:custGeom>
          <a:solidFill>
            <a:srgbClr val="8FC125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603359" y="16916"/>
            <a:ext cx="2588260" cy="6841490"/>
          </a:xfrm>
          <a:custGeom>
            <a:avLst/>
            <a:gdLst/>
            <a:ahLst/>
            <a:cxnLst/>
            <a:rect l="l" t="t" r="r" b="b"/>
            <a:pathLst>
              <a:path w="2588259" h="6841490">
                <a:moveTo>
                  <a:pt x="2587675" y="0"/>
                </a:moveTo>
                <a:lnTo>
                  <a:pt x="0" y="0"/>
                </a:lnTo>
                <a:lnTo>
                  <a:pt x="1204438" y="6841083"/>
                </a:lnTo>
                <a:lnTo>
                  <a:pt x="2587675" y="6841083"/>
                </a:lnTo>
                <a:lnTo>
                  <a:pt x="2587675" y="0"/>
                </a:lnTo>
                <a:close/>
              </a:path>
            </a:pathLst>
          </a:custGeom>
          <a:solidFill>
            <a:srgbClr val="000000">
              <a:alpha val="6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9604879" y="0"/>
            <a:ext cx="2586355" cy="6858000"/>
          </a:xfrm>
          <a:custGeom>
            <a:avLst/>
            <a:gdLst/>
            <a:ahLst/>
            <a:cxnLst/>
            <a:rect l="l" t="t" r="r" b="b"/>
            <a:pathLst>
              <a:path w="2586354" h="6858000">
                <a:moveTo>
                  <a:pt x="2586155" y="0"/>
                </a:moveTo>
                <a:lnTo>
                  <a:pt x="0" y="0"/>
                </a:lnTo>
                <a:lnTo>
                  <a:pt x="1207354" y="6857644"/>
                </a:lnTo>
                <a:lnTo>
                  <a:pt x="2586155" y="6857644"/>
                </a:lnTo>
                <a:lnTo>
                  <a:pt x="2586155" y="0"/>
                </a:lnTo>
                <a:close/>
              </a:path>
            </a:pathLst>
          </a:custGeom>
          <a:solidFill>
            <a:srgbClr val="8FC1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953215" y="3073323"/>
            <a:ext cx="3238500" cy="3785235"/>
          </a:xfrm>
          <a:custGeom>
            <a:avLst/>
            <a:gdLst/>
            <a:ahLst/>
            <a:cxnLst/>
            <a:rect l="l" t="t" r="r" b="b"/>
            <a:pathLst>
              <a:path w="3238500" h="3785234">
                <a:moveTo>
                  <a:pt x="3238188" y="0"/>
                </a:moveTo>
                <a:lnTo>
                  <a:pt x="0" y="3784676"/>
                </a:lnTo>
                <a:lnTo>
                  <a:pt x="3238188" y="3784676"/>
                </a:lnTo>
                <a:lnTo>
                  <a:pt x="3238188" y="0"/>
                </a:lnTo>
                <a:close/>
              </a:path>
            </a:pathLst>
          </a:custGeom>
          <a:solidFill>
            <a:srgbClr val="000000">
              <a:alpha val="25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931961" y="3047758"/>
            <a:ext cx="3259454" cy="3810000"/>
          </a:xfrm>
          <a:custGeom>
            <a:avLst/>
            <a:gdLst/>
            <a:ahLst/>
            <a:cxnLst/>
            <a:rect l="l" t="t" r="r" b="b"/>
            <a:pathLst>
              <a:path w="3259454" h="3810000">
                <a:moveTo>
                  <a:pt x="3259442" y="0"/>
                </a:moveTo>
                <a:lnTo>
                  <a:pt x="0" y="3809517"/>
                </a:lnTo>
                <a:lnTo>
                  <a:pt x="3259442" y="3809517"/>
                </a:lnTo>
                <a:lnTo>
                  <a:pt x="3259442" y="0"/>
                </a:lnTo>
                <a:close/>
              </a:path>
            </a:pathLst>
          </a:custGeom>
          <a:solidFill>
            <a:srgbClr val="539F20">
              <a:alpha val="71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9334081" y="16916"/>
            <a:ext cx="2854325" cy="6841490"/>
          </a:xfrm>
          <a:custGeom>
            <a:avLst/>
            <a:gdLst/>
            <a:ahLst/>
            <a:cxnLst/>
            <a:rect l="l" t="t" r="r" b="b"/>
            <a:pathLst>
              <a:path w="2854325" h="6841490">
                <a:moveTo>
                  <a:pt x="2854083" y="0"/>
                </a:moveTo>
                <a:lnTo>
                  <a:pt x="0" y="0"/>
                </a:lnTo>
                <a:lnTo>
                  <a:pt x="2461249" y="6841083"/>
                </a:lnTo>
                <a:lnTo>
                  <a:pt x="2854083" y="6841083"/>
                </a:lnTo>
                <a:lnTo>
                  <a:pt x="2854083" y="0"/>
                </a:lnTo>
                <a:close/>
              </a:path>
            </a:pathLst>
          </a:custGeom>
          <a:solidFill>
            <a:srgbClr val="000000">
              <a:alpha val="24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337188" y="0"/>
            <a:ext cx="2851150" cy="6858000"/>
          </a:xfrm>
          <a:custGeom>
            <a:avLst/>
            <a:gdLst/>
            <a:ahLst/>
            <a:cxnLst/>
            <a:rect l="l" t="t" r="r" b="b"/>
            <a:pathLst>
              <a:path w="2851150" h="6858000">
                <a:moveTo>
                  <a:pt x="2850976" y="0"/>
                </a:moveTo>
                <a:lnTo>
                  <a:pt x="0" y="0"/>
                </a:lnTo>
                <a:lnTo>
                  <a:pt x="2467208" y="6857644"/>
                </a:lnTo>
                <a:lnTo>
                  <a:pt x="2850976" y="6857644"/>
                </a:lnTo>
                <a:lnTo>
                  <a:pt x="2850976" y="0"/>
                </a:lnTo>
                <a:close/>
              </a:path>
            </a:pathLst>
          </a:custGeom>
          <a:solidFill>
            <a:srgbClr val="3E7718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902386" y="16916"/>
            <a:ext cx="1285875" cy="6841490"/>
          </a:xfrm>
          <a:custGeom>
            <a:avLst/>
            <a:gdLst/>
            <a:ahLst/>
            <a:cxnLst/>
            <a:rect l="l" t="t" r="r" b="b"/>
            <a:pathLst>
              <a:path w="1285875" h="6841490">
                <a:moveTo>
                  <a:pt x="1285778" y="0"/>
                </a:moveTo>
                <a:lnTo>
                  <a:pt x="1015776" y="0"/>
                </a:lnTo>
                <a:lnTo>
                  <a:pt x="0" y="6841083"/>
                </a:lnTo>
                <a:lnTo>
                  <a:pt x="1285778" y="6841083"/>
                </a:lnTo>
                <a:lnTo>
                  <a:pt x="1285778" y="0"/>
                </a:lnTo>
                <a:close/>
              </a:path>
            </a:pathLst>
          </a:custGeom>
          <a:solidFill>
            <a:srgbClr val="000000">
              <a:alpha val="244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898644" y="0"/>
            <a:ext cx="1289685" cy="6858000"/>
          </a:xfrm>
          <a:custGeom>
            <a:avLst/>
            <a:gdLst/>
            <a:ahLst/>
            <a:cxnLst/>
            <a:rect l="l" t="t" r="r" b="b"/>
            <a:pathLst>
              <a:path w="1289684" h="6858000">
                <a:moveTo>
                  <a:pt x="1289519" y="0"/>
                </a:moveTo>
                <a:lnTo>
                  <a:pt x="1018235" y="0"/>
                </a:lnTo>
                <a:lnTo>
                  <a:pt x="0" y="6857644"/>
                </a:lnTo>
                <a:lnTo>
                  <a:pt x="1289519" y="6857644"/>
                </a:lnTo>
                <a:lnTo>
                  <a:pt x="1289519" y="0"/>
                </a:lnTo>
                <a:close/>
              </a:path>
            </a:pathLst>
          </a:custGeom>
          <a:solidFill>
            <a:srgbClr val="BFE373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938954" y="16916"/>
            <a:ext cx="1249680" cy="6841490"/>
          </a:xfrm>
          <a:custGeom>
            <a:avLst/>
            <a:gdLst/>
            <a:ahLst/>
            <a:cxnLst/>
            <a:rect l="l" t="t" r="r" b="b"/>
            <a:pathLst>
              <a:path w="1249679" h="6841490">
                <a:moveTo>
                  <a:pt x="1249565" y="0"/>
                </a:moveTo>
                <a:lnTo>
                  <a:pt x="0" y="0"/>
                </a:lnTo>
                <a:lnTo>
                  <a:pt x="1104742" y="6841083"/>
                </a:lnTo>
                <a:lnTo>
                  <a:pt x="1249565" y="6841083"/>
                </a:lnTo>
                <a:lnTo>
                  <a:pt x="1249565" y="0"/>
                </a:lnTo>
                <a:close/>
              </a:path>
            </a:pathLst>
          </a:custGeom>
          <a:solidFill>
            <a:srgbClr val="000000">
              <a:alpha val="2274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9403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71" y="0"/>
                </a:moveTo>
                <a:lnTo>
                  <a:pt x="0" y="0"/>
                </a:lnTo>
                <a:lnTo>
                  <a:pt x="1107417" y="6857644"/>
                </a:lnTo>
                <a:lnTo>
                  <a:pt x="1248171" y="6857644"/>
                </a:lnTo>
                <a:lnTo>
                  <a:pt x="1248171" y="0"/>
                </a:lnTo>
                <a:close/>
              </a:path>
            </a:pathLst>
          </a:custGeom>
          <a:solidFill>
            <a:srgbClr val="8FC125">
              <a:alpha val="6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385605" y="3615473"/>
            <a:ext cx="1803400" cy="3242945"/>
          </a:xfrm>
          <a:custGeom>
            <a:avLst/>
            <a:gdLst/>
            <a:ahLst/>
            <a:cxnLst/>
            <a:rect l="l" t="t" r="r" b="b"/>
            <a:pathLst>
              <a:path w="1803400" h="3242945">
                <a:moveTo>
                  <a:pt x="1802915" y="0"/>
                </a:moveTo>
                <a:lnTo>
                  <a:pt x="0" y="3242525"/>
                </a:lnTo>
                <a:lnTo>
                  <a:pt x="1802915" y="3242525"/>
                </a:lnTo>
                <a:lnTo>
                  <a:pt x="1802915" y="0"/>
                </a:lnTo>
                <a:close/>
              </a:path>
            </a:pathLst>
          </a:custGeom>
          <a:solidFill>
            <a:srgbClr val="000000">
              <a:alpha val="27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0371595" y="3589921"/>
            <a:ext cx="1817370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6925" y="0"/>
                </a:moveTo>
                <a:lnTo>
                  <a:pt x="0" y="3267722"/>
                </a:lnTo>
                <a:lnTo>
                  <a:pt x="1816925" y="3267722"/>
                </a:lnTo>
                <a:lnTo>
                  <a:pt x="1816925" y="0"/>
                </a:lnTo>
                <a:close/>
              </a:path>
            </a:pathLst>
          </a:custGeom>
          <a:solidFill>
            <a:srgbClr val="8FC1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0" y="4038841"/>
            <a:ext cx="444500" cy="2819400"/>
          </a:xfrm>
          <a:custGeom>
            <a:avLst/>
            <a:gdLst/>
            <a:ahLst/>
            <a:cxnLst/>
            <a:rect l="l" t="t" r="r" b="b"/>
            <a:pathLst>
              <a:path w="444500" h="2819400">
                <a:moveTo>
                  <a:pt x="0" y="0"/>
                </a:moveTo>
                <a:lnTo>
                  <a:pt x="0" y="2819158"/>
                </a:lnTo>
                <a:lnTo>
                  <a:pt x="444225" y="28191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74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0" y="4013276"/>
            <a:ext cx="448309" cy="2844800"/>
          </a:xfrm>
          <a:custGeom>
            <a:avLst/>
            <a:gdLst/>
            <a:ahLst/>
            <a:cxnLst/>
            <a:rect l="l" t="t" r="r" b="b"/>
            <a:pathLst>
              <a:path w="448309" h="2844800">
                <a:moveTo>
                  <a:pt x="0" y="0"/>
                </a:moveTo>
                <a:lnTo>
                  <a:pt x="0" y="2844368"/>
                </a:lnTo>
                <a:lnTo>
                  <a:pt x="448195" y="2844368"/>
                </a:lnTo>
                <a:lnTo>
                  <a:pt x="0" y="0"/>
                </a:lnTo>
                <a:close/>
              </a:path>
            </a:pathLst>
          </a:custGeom>
          <a:solidFill>
            <a:srgbClr val="8FC125">
              <a:alpha val="8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9899" y="641070"/>
            <a:ext cx="842490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94F0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7621" y="2411895"/>
            <a:ext cx="8724900" cy="1925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9598" y="6377940"/>
            <a:ext cx="3905504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0235" y="6377940"/>
            <a:ext cx="280708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7384" y="6377940"/>
            <a:ext cx="280708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781" y="463219"/>
            <a:ext cx="7454900" cy="93487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0499"/>
              </a:lnSpc>
              <a:spcBef>
                <a:spcPts val="90"/>
              </a:spcBef>
            </a:pPr>
            <a:r>
              <a:rPr lang="ru-RU" sz="2000" dirty="0"/>
              <a:t>Муниципальное автономное учреждение дополнительного образования Центр дополнительного образования "Малая академия наук" г. Улан-Удэ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1698015" y="2246568"/>
            <a:ext cx="6547484" cy="1409065"/>
          </a:xfrm>
          <a:prstGeom prst="rect">
            <a:avLst/>
          </a:prstGeom>
        </p:spPr>
        <p:txBody>
          <a:bodyPr vert="horz" wrap="square" lIns="0" tIns="3238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50"/>
              </a:spcBef>
            </a:pPr>
            <a:r>
              <a:rPr sz="4400" b="1" spc="-5" dirty="0">
                <a:solidFill>
                  <a:srgbClr val="922212"/>
                </a:solidFill>
                <a:latin typeface="Trebuchet MS"/>
                <a:cs typeface="Trebuchet MS"/>
              </a:rPr>
              <a:t>Пожарная</a:t>
            </a:r>
            <a:r>
              <a:rPr sz="4400" b="1" spc="-45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4400" b="1" spc="-5" dirty="0">
                <a:solidFill>
                  <a:srgbClr val="922212"/>
                </a:solidFill>
                <a:latin typeface="Trebuchet MS"/>
                <a:cs typeface="Trebuchet MS"/>
              </a:rPr>
              <a:t>безопасность</a:t>
            </a:r>
            <a:endParaRPr sz="4400">
              <a:latin typeface="Trebuchet MS"/>
              <a:cs typeface="Trebuchet MS"/>
            </a:endParaRPr>
          </a:p>
          <a:p>
            <a:pPr marL="5080" algn="ctr">
              <a:lnSpc>
                <a:spcPct val="100000"/>
              </a:lnSpc>
              <a:spcBef>
                <a:spcPts val="1000"/>
              </a:spcBef>
            </a:pPr>
            <a:r>
              <a:rPr sz="1800" spc="-5" dirty="0">
                <a:solidFill>
                  <a:srgbClr val="922212"/>
                </a:solidFill>
                <a:latin typeface="Trebuchet MS"/>
                <a:cs typeface="Trebuchet MS"/>
              </a:rPr>
              <a:t>(инструктаж</a:t>
            </a:r>
            <a:r>
              <a:rPr sz="1800" spc="-10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922212"/>
                </a:solidFill>
                <a:latin typeface="Trebuchet MS"/>
                <a:cs typeface="Trebuchet MS"/>
              </a:rPr>
              <a:t>на</a:t>
            </a:r>
            <a:r>
              <a:rPr sz="1800" spc="-10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922212"/>
                </a:solidFill>
                <a:latin typeface="Trebuchet MS"/>
                <a:cs typeface="Trebuchet MS"/>
              </a:rPr>
              <a:t>рабочем</a:t>
            </a:r>
            <a:r>
              <a:rPr sz="1800" spc="-15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922212"/>
                </a:solidFill>
                <a:latin typeface="Trebuchet MS"/>
                <a:cs typeface="Trebuchet MS"/>
              </a:rPr>
              <a:t>месте)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5535" y="5362105"/>
            <a:ext cx="4241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56279" algn="l"/>
              </a:tabLst>
            </a:pPr>
            <a:r>
              <a:rPr lang="ru-RU" spc="-5" dirty="0" smtClean="0">
                <a:solidFill>
                  <a:srgbClr val="294F0F"/>
                </a:solidFill>
                <a:latin typeface="Trebuchet MS"/>
                <a:cs typeface="Trebuchet MS"/>
              </a:rPr>
              <a:t>Ответственный за ПБ</a:t>
            </a:r>
            <a:r>
              <a:rPr sz="1800" dirty="0" smtClean="0">
                <a:solidFill>
                  <a:srgbClr val="294F0F"/>
                </a:solidFill>
                <a:latin typeface="Trebuchet MS"/>
                <a:cs typeface="Trebuchet MS"/>
              </a:rPr>
              <a:t>:</a:t>
            </a:r>
            <a:r>
              <a:rPr lang="ru-RU" sz="1800" dirty="0" smtClean="0">
                <a:solidFill>
                  <a:srgbClr val="294F0F"/>
                </a:solidFill>
                <a:latin typeface="Trebuchet MS"/>
                <a:cs typeface="Trebuchet MS"/>
              </a:rPr>
              <a:t> Казарина С.И.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6457" y="641070"/>
            <a:ext cx="43834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BF0000"/>
                </a:solidFill>
              </a:rPr>
              <a:t>СОХРАНЯЙТЕ</a:t>
            </a:r>
            <a:r>
              <a:rPr spc="5" dirty="0">
                <a:solidFill>
                  <a:srgbClr val="BF0000"/>
                </a:solidFill>
              </a:rPr>
              <a:t> </a:t>
            </a:r>
            <a:r>
              <a:rPr spc="-5" dirty="0">
                <a:solidFill>
                  <a:srgbClr val="BF0000"/>
                </a:solidFill>
              </a:rPr>
              <a:t>СПОКОЙСТВИЕ!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464" y="1631772"/>
            <a:ext cx="8391525" cy="941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795" marR="5080" indent="-76073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При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обнаружении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пожара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или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признаков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возгорания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(задымление, </a:t>
            </a:r>
            <a:r>
              <a:rPr sz="2000" b="1" spc="-58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запах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гари,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повышение</a:t>
            </a:r>
            <a:r>
              <a:rPr sz="2000" b="1" spc="-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температуры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в</a:t>
            </a:r>
            <a:r>
              <a:rPr sz="2000" b="1" spc="-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помещении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и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 т.п.)</a:t>
            </a:r>
            <a:endParaRPr sz="2000">
              <a:latin typeface="Trebuchet MS"/>
              <a:cs typeface="Trebuchet MS"/>
            </a:endParaRPr>
          </a:p>
          <a:p>
            <a:pPr marL="3219450">
              <a:lnSpc>
                <a:spcPct val="100000"/>
              </a:lnSpc>
              <a:spcBef>
                <a:spcPts val="10"/>
              </a:spcBef>
            </a:pPr>
            <a:r>
              <a:rPr sz="2000" b="1" spc="-5" dirty="0">
                <a:solidFill>
                  <a:srgbClr val="BF0000"/>
                </a:solidFill>
                <a:latin typeface="Trebuchet MS"/>
                <a:cs typeface="Trebuchet MS"/>
              </a:rPr>
              <a:t>незамедлительно: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7146" y="2674340"/>
            <a:ext cx="8082915" cy="391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1505" indent="-599440">
              <a:lnSpc>
                <a:spcPts val="3080"/>
              </a:lnSpc>
              <a:buClr>
                <a:srgbClr val="FF0000"/>
              </a:buClr>
              <a:buSzPct val="245833"/>
              <a:buFont typeface="Wingdings"/>
              <a:buChar char=""/>
              <a:tabLst>
                <a:tab pos="612140" algn="l"/>
              </a:tabLst>
            </a:pPr>
            <a:r>
              <a:rPr sz="2400" dirty="0">
                <a:latin typeface="Trebuchet MS"/>
                <a:cs typeface="Trebuchet MS"/>
              </a:rPr>
              <a:t>Сообщите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в службу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пожарной</a:t>
            </a:r>
            <a:r>
              <a:rPr sz="2400" spc="-5" dirty="0">
                <a:latin typeface="Trebuchet MS"/>
                <a:cs typeface="Trebuchet MS"/>
              </a:rPr>
              <a:t> охраны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по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телефонам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9855" y="2870293"/>
            <a:ext cx="7987030" cy="2166620"/>
          </a:xfrm>
          <a:prstGeom prst="rect">
            <a:avLst/>
          </a:prstGeom>
        </p:spPr>
        <p:txBody>
          <a:bodyPr vert="horz" wrap="square" lIns="0" tIns="1822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b="1" spc="-5" dirty="0" smtClean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2400" b="1" spc="5" dirty="0">
                <a:solidFill>
                  <a:srgbClr val="BF0000"/>
                </a:solidFill>
                <a:latin typeface="Trebuchet MS"/>
                <a:cs typeface="Trebuchet MS"/>
              </a:rPr>
              <a:t>«101»</a:t>
            </a:r>
            <a:r>
              <a:rPr sz="2400" b="1" spc="-5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BF0000"/>
                </a:solidFill>
                <a:latin typeface="Trebuchet MS"/>
                <a:cs typeface="Trebuchet MS"/>
              </a:rPr>
              <a:t>или «112»</a:t>
            </a:r>
            <a:r>
              <a:rPr sz="2400" b="1" spc="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BF0000"/>
                </a:solidFill>
                <a:latin typeface="Trebuchet MS"/>
                <a:cs typeface="Trebuchet MS"/>
              </a:rPr>
              <a:t>-</a:t>
            </a:r>
            <a:r>
              <a:rPr sz="2400" b="1" spc="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BF0000"/>
                </a:solidFill>
                <a:latin typeface="Trebuchet MS"/>
                <a:cs typeface="Trebuchet MS"/>
              </a:rPr>
              <a:t>вызов</a:t>
            </a:r>
            <a:r>
              <a:rPr sz="1800" b="1" spc="-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BF0000"/>
                </a:solidFill>
                <a:latin typeface="Trebuchet MS"/>
                <a:cs typeface="Trebuchet MS"/>
              </a:rPr>
              <a:t>экстренных оперативных служб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1128395" algn="l"/>
              </a:tabLst>
            </a:pPr>
            <a:r>
              <a:rPr sz="1800" spc="-5" dirty="0">
                <a:latin typeface="Trebuchet MS"/>
                <a:cs typeface="Trebuchet MS"/>
              </a:rPr>
              <a:t>Укажите:	</a:t>
            </a:r>
            <a:r>
              <a:rPr sz="1800" dirty="0">
                <a:latin typeface="Trebuchet MS"/>
                <a:cs typeface="Trebuchet MS"/>
              </a:rPr>
              <a:t>-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адрес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объекта</a:t>
            </a:r>
            <a:endParaRPr sz="1800" dirty="0">
              <a:latin typeface="Trebuchet MS"/>
              <a:cs typeface="Trebuchet MS"/>
            </a:endParaRPr>
          </a:p>
          <a:p>
            <a:pPr marL="1330960" indent="-153035">
              <a:lnSpc>
                <a:spcPct val="100000"/>
              </a:lnSpc>
              <a:spcBef>
                <a:spcPts val="994"/>
              </a:spcBef>
              <a:buChar char="-"/>
              <a:tabLst>
                <a:tab pos="1331595" algn="l"/>
              </a:tabLst>
            </a:pPr>
            <a:r>
              <a:rPr sz="1800" spc="-5" dirty="0">
                <a:latin typeface="Trebuchet MS"/>
                <a:cs typeface="Trebuchet MS"/>
              </a:rPr>
              <a:t>место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возгарания</a:t>
            </a:r>
            <a:endParaRPr sz="1800" dirty="0">
              <a:latin typeface="Trebuchet MS"/>
              <a:cs typeface="Trebuchet MS"/>
            </a:endParaRPr>
          </a:p>
          <a:p>
            <a:pPr marL="1330960" indent="-153035">
              <a:lnSpc>
                <a:spcPct val="100000"/>
              </a:lnSpc>
              <a:spcBef>
                <a:spcPts val="1000"/>
              </a:spcBef>
              <a:buChar char="-"/>
              <a:tabLst>
                <a:tab pos="1331595" algn="l"/>
              </a:tabLst>
            </a:pPr>
            <a:r>
              <a:rPr sz="1800" spc="-5" dirty="0">
                <a:latin typeface="Trebuchet MS"/>
                <a:cs typeface="Trebuchet MS"/>
              </a:rPr>
              <a:t>наличие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в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здании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людей</a:t>
            </a:r>
            <a:endParaRPr sz="1800" dirty="0">
              <a:latin typeface="Trebuchet MS"/>
              <a:cs typeface="Trebuchet MS"/>
            </a:endParaRPr>
          </a:p>
          <a:p>
            <a:pPr marL="1330960" indent="-153035">
              <a:lnSpc>
                <a:spcPct val="100000"/>
              </a:lnSpc>
              <a:spcBef>
                <a:spcPts val="1005"/>
              </a:spcBef>
              <a:buChar char="-"/>
              <a:tabLst>
                <a:tab pos="1331595" algn="l"/>
              </a:tabLst>
            </a:pPr>
            <a:r>
              <a:rPr sz="1800" spc="-5" dirty="0">
                <a:latin typeface="Trebuchet MS"/>
                <a:cs typeface="Trebuchet MS"/>
              </a:rPr>
              <a:t>свои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имя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и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фамилию</a:t>
            </a:r>
            <a:endParaRPr sz="1800" dirty="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3365" y="3463912"/>
            <a:ext cx="3015716" cy="205308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8335" y="2514600"/>
            <a:ext cx="6191885" cy="757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7375" indent="-575310">
              <a:lnSpc>
                <a:spcPts val="3240"/>
              </a:lnSpc>
              <a:buClr>
                <a:srgbClr val="FF0000"/>
              </a:buClr>
              <a:buSzPct val="208333"/>
              <a:buFont typeface="Wingdings"/>
              <a:buChar char=""/>
              <a:tabLst>
                <a:tab pos="588010" algn="l"/>
              </a:tabLst>
            </a:pPr>
            <a:r>
              <a:rPr sz="2400" spc="-5" dirty="0">
                <a:latin typeface="Trebuchet MS"/>
                <a:cs typeface="Trebuchet MS"/>
              </a:rPr>
              <a:t>Оповестите </a:t>
            </a:r>
            <a:r>
              <a:rPr sz="2400" spc="-10" dirty="0">
                <a:latin typeface="Trebuchet MS"/>
                <a:cs typeface="Trebuchet MS"/>
              </a:rPr>
              <a:t>сотрудников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и</a:t>
            </a:r>
            <a:r>
              <a:rPr sz="2400" spc="-10" dirty="0">
                <a:latin typeface="Trebuchet MS"/>
                <a:cs typeface="Trebuchet MS"/>
              </a:rPr>
              <a:t> руководство</a:t>
            </a:r>
            <a:endParaRPr sz="2400" dirty="0">
              <a:latin typeface="Trebuchet MS"/>
              <a:cs typeface="Trebuchet MS"/>
            </a:endParaRPr>
          </a:p>
          <a:p>
            <a:pPr marL="560705">
              <a:lnSpc>
                <a:spcPts val="2620"/>
              </a:lnSpc>
            </a:pPr>
            <a:r>
              <a:rPr sz="2400" dirty="0">
                <a:latin typeface="Trebuchet MS"/>
                <a:cs typeface="Trebuchet MS"/>
              </a:rPr>
              <a:t>о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происшествии.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505" y="3950906"/>
            <a:ext cx="7478395" cy="1976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7375" indent="-575310">
              <a:lnSpc>
                <a:spcPts val="3500"/>
              </a:lnSpc>
              <a:buClr>
                <a:srgbClr val="FF0000"/>
              </a:buClr>
              <a:buSzPct val="208333"/>
              <a:buFont typeface="Wingdings"/>
              <a:buChar char=""/>
              <a:tabLst>
                <a:tab pos="588010" algn="l"/>
              </a:tabLst>
            </a:pPr>
            <a:r>
              <a:rPr sz="2400" spc="-5" dirty="0">
                <a:latin typeface="Trebuchet MS"/>
                <a:cs typeface="Trebuchet MS"/>
              </a:rPr>
              <a:t>Приступите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к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эвакуации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людей.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500">
              <a:latin typeface="Trebuchet MS"/>
              <a:cs typeface="Trebuchet MS"/>
            </a:endParaRPr>
          </a:p>
          <a:p>
            <a:pPr marL="240665" marR="5080" indent="-228600">
              <a:lnSpc>
                <a:spcPct val="100000"/>
              </a:lnSpc>
            </a:pPr>
            <a:r>
              <a:rPr sz="3600" b="1" dirty="0">
                <a:solidFill>
                  <a:srgbClr val="294F0F"/>
                </a:solidFill>
                <a:latin typeface="Trebuchet MS"/>
                <a:cs typeface="Trebuchet MS"/>
              </a:rPr>
              <a:t>!</a:t>
            </a:r>
            <a:r>
              <a:rPr sz="3600" b="1" spc="-254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Выход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 работников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при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пожаре</a:t>
            </a:r>
            <a:r>
              <a:rPr sz="2000" b="1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осуществляется</a:t>
            </a:r>
            <a:r>
              <a:rPr sz="2000" b="1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через</a:t>
            </a:r>
            <a:r>
              <a:rPr sz="2000" b="1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все </a:t>
            </a:r>
            <a:r>
              <a:rPr sz="2000" b="1" spc="-58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основные</a:t>
            </a:r>
            <a:r>
              <a:rPr sz="20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и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запасные</a:t>
            </a:r>
            <a:r>
              <a:rPr sz="2000" b="1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выходы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здания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150" y="105583"/>
            <a:ext cx="2395804" cy="206964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40550" y="3388944"/>
            <a:ext cx="2553119" cy="11239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9983" y="641070"/>
            <a:ext cx="70059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5925" marR="5080" indent="-294386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Общие</a:t>
            </a:r>
            <a:r>
              <a:rPr dirty="0"/>
              <a:t> </a:t>
            </a:r>
            <a:r>
              <a:rPr spc="-5" dirty="0"/>
              <a:t>правила</a:t>
            </a:r>
            <a:r>
              <a:rPr spc="-10" dirty="0"/>
              <a:t> </a:t>
            </a:r>
            <a:r>
              <a:rPr spc="-5" dirty="0"/>
              <a:t>поведения</a:t>
            </a:r>
            <a:r>
              <a:rPr dirty="0"/>
              <a:t> </a:t>
            </a:r>
            <a:r>
              <a:rPr spc="-5" dirty="0"/>
              <a:t>при</a:t>
            </a:r>
            <a:r>
              <a:rPr spc="-10" dirty="0"/>
              <a:t> </a:t>
            </a:r>
            <a:r>
              <a:rPr spc="-5" dirty="0"/>
              <a:t>возникновении </a:t>
            </a:r>
            <a:r>
              <a:rPr spc="-710" dirty="0"/>
              <a:t> </a:t>
            </a:r>
            <a:r>
              <a:rPr spc="-5" dirty="0"/>
              <a:t>пожара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2343" y="1808543"/>
            <a:ext cx="8148320" cy="3816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9090" indent="-327025">
              <a:lnSpc>
                <a:spcPts val="2475"/>
              </a:lnSpc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</a:tabLst>
            </a:pPr>
            <a:r>
              <a:rPr sz="1900" dirty="0">
                <a:latin typeface="Trebuchet MS"/>
                <a:cs typeface="Trebuchet MS"/>
              </a:rPr>
              <a:t>Оцените</a:t>
            </a:r>
            <a:r>
              <a:rPr sz="1900" spc="-2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обстановку и выясните</a:t>
            </a:r>
            <a:r>
              <a:rPr sz="1900" spc="-1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на</a:t>
            </a:r>
            <a:r>
              <a:rPr sz="1900" spc="5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сколько </a:t>
            </a:r>
            <a:r>
              <a:rPr sz="1900" dirty="0">
                <a:latin typeface="Trebuchet MS"/>
                <a:cs typeface="Trebuchet MS"/>
              </a:rPr>
              <a:t>велика и реальна</a:t>
            </a:r>
            <a:endParaRPr sz="1900">
              <a:latin typeface="Trebuchet MS"/>
              <a:cs typeface="Trebuchet MS"/>
            </a:endParaRPr>
          </a:p>
          <a:p>
            <a:pPr marL="339090">
              <a:lnSpc>
                <a:spcPts val="2185"/>
              </a:lnSpc>
            </a:pPr>
            <a:r>
              <a:rPr sz="1900" spc="-5" dirty="0">
                <a:latin typeface="Trebuchet MS"/>
                <a:cs typeface="Trebuchet MS"/>
              </a:rPr>
              <a:t>опасность.</a:t>
            </a:r>
            <a:endParaRPr sz="1900">
              <a:latin typeface="Trebuchet MS"/>
              <a:cs typeface="Trebuchet MS"/>
            </a:endParaRPr>
          </a:p>
          <a:p>
            <a:pPr marL="339090" indent="-327025">
              <a:lnSpc>
                <a:spcPts val="3325"/>
              </a:lnSpc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</a:tabLst>
            </a:pPr>
            <a:r>
              <a:rPr sz="1900" dirty="0">
                <a:latin typeface="Trebuchet MS"/>
                <a:cs typeface="Trebuchet MS"/>
              </a:rPr>
              <a:t>Сохраняйте</a:t>
            </a:r>
            <a:r>
              <a:rPr sz="1900" spc="-1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спокойствие</a:t>
            </a:r>
            <a:r>
              <a:rPr sz="1900" spc="-2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и хладнокровие,</a:t>
            </a:r>
            <a:r>
              <a:rPr sz="1900" spc="-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не</a:t>
            </a:r>
            <a:r>
              <a:rPr sz="1900" dirty="0">
                <a:latin typeface="Trebuchet MS"/>
                <a:cs typeface="Trebuchet MS"/>
              </a:rPr>
              <a:t> поддавайтесь</a:t>
            </a:r>
            <a:r>
              <a:rPr sz="1900" spc="-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панике.</a:t>
            </a:r>
            <a:endParaRPr sz="1900">
              <a:latin typeface="Trebuchet MS"/>
              <a:cs typeface="Trebuchet MS"/>
            </a:endParaRPr>
          </a:p>
          <a:p>
            <a:pPr marL="339090" marR="5080" indent="-327025">
              <a:lnSpc>
                <a:spcPct val="96300"/>
              </a:lnSpc>
              <a:spcBef>
                <a:spcPts val="30"/>
              </a:spcBef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</a:tabLst>
            </a:pPr>
            <a:r>
              <a:rPr sz="1900" dirty="0">
                <a:latin typeface="Trebuchet MS"/>
                <a:cs typeface="Trebuchet MS"/>
              </a:rPr>
              <a:t>Двигайтесь</a:t>
            </a:r>
            <a:r>
              <a:rPr sz="1900" spc="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в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сторону,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противоположную</a:t>
            </a:r>
            <a:r>
              <a:rPr sz="1900" spc="2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пожару,</a:t>
            </a:r>
            <a:r>
              <a:rPr sz="1900" spc="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к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незадымленной </a:t>
            </a:r>
            <a:r>
              <a:rPr sz="1900" dirty="0">
                <a:latin typeface="Trebuchet MS"/>
                <a:cs typeface="Trebuchet MS"/>
              </a:rPr>
              <a:t> лестнице или</a:t>
            </a:r>
            <a:r>
              <a:rPr sz="1900" spc="5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выходу,</a:t>
            </a:r>
            <a:r>
              <a:rPr sz="190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помогая детям,</a:t>
            </a:r>
            <a:r>
              <a:rPr sz="1900" dirty="0">
                <a:latin typeface="Trebuchet MS"/>
                <a:cs typeface="Trebuchet MS"/>
              </a:rPr>
              <a:t> пожилым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людям</a:t>
            </a:r>
            <a:r>
              <a:rPr sz="1900" spc="-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и</a:t>
            </a:r>
            <a:r>
              <a:rPr sz="1900" spc="5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тем, </a:t>
            </a:r>
            <a:r>
              <a:rPr sz="1900" dirty="0">
                <a:latin typeface="Trebuchet MS"/>
                <a:cs typeface="Trebuchet MS"/>
              </a:rPr>
              <a:t>кто не </a:t>
            </a:r>
            <a:r>
              <a:rPr sz="1900" spc="-555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может </a:t>
            </a:r>
            <a:r>
              <a:rPr sz="1900" dirty="0">
                <a:latin typeface="Trebuchet MS"/>
                <a:cs typeface="Trebuchet MS"/>
              </a:rPr>
              <a:t>двигаться</a:t>
            </a:r>
            <a:r>
              <a:rPr sz="1900" spc="-5" dirty="0">
                <a:latin typeface="Trebuchet MS"/>
                <a:cs typeface="Trebuchet MS"/>
              </a:rPr>
              <a:t> из-за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страха.</a:t>
            </a:r>
            <a:endParaRPr sz="1900">
              <a:latin typeface="Trebuchet MS"/>
              <a:cs typeface="Trebuchet MS"/>
            </a:endParaRPr>
          </a:p>
          <a:p>
            <a:pPr marL="339090" marR="1420495" indent="-327025">
              <a:lnSpc>
                <a:spcPct val="92300"/>
              </a:lnSpc>
              <a:spcBef>
                <a:spcPts val="265"/>
              </a:spcBef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  <a:tab pos="2538730" algn="l"/>
              </a:tabLst>
            </a:pPr>
            <a:r>
              <a:rPr sz="1900" dirty="0">
                <a:latin typeface="Trebuchet MS"/>
                <a:cs typeface="Trebuchet MS"/>
              </a:rPr>
              <a:t>При</a:t>
            </a:r>
            <a:r>
              <a:rPr sz="1900" spc="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задымлении</a:t>
            </a:r>
            <a:r>
              <a:rPr sz="1900" spc="15" dirty="0">
                <a:latin typeface="Trebuchet MS"/>
                <a:cs typeface="Trebuchet MS"/>
              </a:rPr>
              <a:t> </a:t>
            </a:r>
            <a:r>
              <a:rPr sz="1900" spc="5" dirty="0">
                <a:latin typeface="Trebuchet MS"/>
                <a:cs typeface="Trebuchet MS"/>
              </a:rPr>
              <a:t>или</a:t>
            </a:r>
            <a:r>
              <a:rPr sz="190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отсутствии</a:t>
            </a:r>
            <a:r>
              <a:rPr sz="1900" spc="1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освещения </a:t>
            </a:r>
            <a:r>
              <a:rPr sz="1900" spc="-5" dirty="0">
                <a:latin typeface="Trebuchet MS"/>
                <a:cs typeface="Trebuchet MS"/>
              </a:rPr>
              <a:t>двигайтесь, </a:t>
            </a:r>
            <a:r>
              <a:rPr sz="1900" spc="-55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придерживаясь </a:t>
            </a:r>
            <a:r>
              <a:rPr sz="1900" spc="-5" dirty="0">
                <a:latin typeface="Trebuchet MS"/>
                <a:cs typeface="Trebuchet MS"/>
              </a:rPr>
              <a:t>за	</a:t>
            </a:r>
            <a:r>
              <a:rPr sz="1900" dirty="0">
                <a:latin typeface="Trebuchet MS"/>
                <a:cs typeface="Trebuchet MS"/>
              </a:rPr>
              <a:t>стены и поручни.</a:t>
            </a:r>
            <a:endParaRPr sz="1900">
              <a:latin typeface="Trebuchet MS"/>
              <a:cs typeface="Trebuchet MS"/>
            </a:endParaRPr>
          </a:p>
          <a:p>
            <a:pPr marL="339090" indent="-327025">
              <a:lnSpc>
                <a:spcPts val="3325"/>
              </a:lnSpc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</a:tabLst>
            </a:pPr>
            <a:r>
              <a:rPr sz="1900" dirty="0">
                <a:latin typeface="Trebuchet MS"/>
                <a:cs typeface="Trebuchet MS"/>
              </a:rPr>
              <a:t>Выбравшись</a:t>
            </a:r>
            <a:r>
              <a:rPr sz="1900" spc="-2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в</a:t>
            </a:r>
            <a:r>
              <a:rPr sz="1900" spc="-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безопасное</a:t>
            </a:r>
            <a:r>
              <a:rPr sz="1900" spc="-5" dirty="0">
                <a:latin typeface="Trebuchet MS"/>
                <a:cs typeface="Trebuchet MS"/>
              </a:rPr>
              <a:t> место,</a:t>
            </a:r>
            <a:r>
              <a:rPr sz="1900" spc="-10" dirty="0">
                <a:latin typeface="Trebuchet MS"/>
                <a:cs typeface="Trebuchet MS"/>
              </a:rPr>
              <a:t> </a:t>
            </a:r>
            <a:r>
              <a:rPr sz="1900" spc="-5" dirty="0">
                <a:latin typeface="Trebuchet MS"/>
                <a:cs typeface="Trebuchet MS"/>
              </a:rPr>
              <a:t>окажите</a:t>
            </a:r>
            <a:r>
              <a:rPr sz="1900" dirty="0">
                <a:latin typeface="Trebuchet MS"/>
                <a:cs typeface="Trebuchet MS"/>
              </a:rPr>
              <a:t> помощь</a:t>
            </a:r>
            <a:r>
              <a:rPr sz="1900" spc="-15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пострадавшим.</a:t>
            </a:r>
            <a:endParaRPr sz="1900">
              <a:latin typeface="Trebuchet MS"/>
              <a:cs typeface="Trebuchet MS"/>
            </a:endParaRPr>
          </a:p>
          <a:p>
            <a:pPr marL="339090" marR="1080770" indent="-327025">
              <a:lnSpc>
                <a:spcPct val="92700"/>
              </a:lnSpc>
              <a:spcBef>
                <a:spcPts val="155"/>
              </a:spcBef>
              <a:buClr>
                <a:srgbClr val="294F0F"/>
              </a:buClr>
              <a:buSzPct val="150000"/>
              <a:buFont typeface="Wingdings"/>
              <a:buChar char=""/>
              <a:tabLst>
                <a:tab pos="339725" algn="l"/>
              </a:tabLst>
            </a:pPr>
            <a:r>
              <a:rPr sz="1900" spc="-5" dirty="0">
                <a:latin typeface="Trebuchet MS"/>
                <a:cs typeface="Trebuchet MS"/>
              </a:rPr>
              <a:t>Не </a:t>
            </a:r>
            <a:r>
              <a:rPr sz="1900" dirty="0">
                <a:latin typeface="Trebuchet MS"/>
                <a:cs typeface="Trebuchet MS"/>
              </a:rPr>
              <a:t>возвращайтесь в здание, чтобы </a:t>
            </a:r>
            <a:r>
              <a:rPr sz="1900" spc="-5" dirty="0">
                <a:latin typeface="Trebuchet MS"/>
                <a:cs typeface="Trebuchet MS"/>
              </a:rPr>
              <a:t>кого то </a:t>
            </a:r>
            <a:r>
              <a:rPr sz="1900" dirty="0">
                <a:latin typeface="Trebuchet MS"/>
                <a:cs typeface="Trebuchet MS"/>
              </a:rPr>
              <a:t>спасти. Найдите </a:t>
            </a:r>
            <a:r>
              <a:rPr sz="1900" spc="-560" dirty="0">
                <a:latin typeface="Trebuchet MS"/>
                <a:cs typeface="Trebuchet MS"/>
              </a:rPr>
              <a:t> </a:t>
            </a:r>
            <a:r>
              <a:rPr sz="1900" dirty="0">
                <a:latin typeface="Trebuchet MS"/>
                <a:cs typeface="Trebuchet MS"/>
              </a:rPr>
              <a:t>спасателей.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6303" y="641070"/>
            <a:ext cx="52298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BF0000"/>
                </a:solidFill>
              </a:rPr>
              <a:t>Что</a:t>
            </a:r>
            <a:r>
              <a:rPr spc="-15" dirty="0">
                <a:solidFill>
                  <a:srgbClr val="BF0000"/>
                </a:solidFill>
              </a:rPr>
              <a:t> </a:t>
            </a:r>
            <a:r>
              <a:rPr dirty="0">
                <a:solidFill>
                  <a:srgbClr val="BF0000"/>
                </a:solidFill>
              </a:rPr>
              <a:t>не</a:t>
            </a:r>
            <a:r>
              <a:rPr spc="-10" dirty="0">
                <a:solidFill>
                  <a:srgbClr val="BF0000"/>
                </a:solidFill>
              </a:rPr>
              <a:t> </a:t>
            </a:r>
            <a:r>
              <a:rPr spc="-5" dirty="0">
                <a:solidFill>
                  <a:srgbClr val="BF0000"/>
                </a:solidFill>
              </a:rPr>
              <a:t>следует </a:t>
            </a:r>
            <a:r>
              <a:rPr dirty="0">
                <a:solidFill>
                  <a:srgbClr val="BF0000"/>
                </a:solidFill>
              </a:rPr>
              <a:t>делать</a:t>
            </a:r>
            <a:r>
              <a:rPr spc="-20" dirty="0">
                <a:solidFill>
                  <a:srgbClr val="BF0000"/>
                </a:solidFill>
              </a:rPr>
              <a:t> </a:t>
            </a:r>
            <a:r>
              <a:rPr dirty="0">
                <a:solidFill>
                  <a:srgbClr val="BF0000"/>
                </a:solidFill>
              </a:rPr>
              <a:t>при</a:t>
            </a:r>
            <a:r>
              <a:rPr spc="-5" dirty="0">
                <a:solidFill>
                  <a:srgbClr val="BF0000"/>
                </a:solidFill>
              </a:rPr>
              <a:t> пожаре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56" y="2010130"/>
            <a:ext cx="8809355" cy="3128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900">
              <a:lnSpc>
                <a:spcPts val="2600"/>
              </a:lnSpc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Тушить огонь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самостоятельно,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не вызвав предварительно пожарных.</a:t>
            </a:r>
          </a:p>
          <a:p>
            <a:pPr marL="354965" marR="1247775" indent="-342900">
              <a:lnSpc>
                <a:spcPct val="92700"/>
              </a:lnSpc>
              <a:spcBef>
                <a:spcPts val="160"/>
              </a:spcBef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Тушить водой включенные в сеть электробытовые приборы, </a:t>
            </a:r>
            <a:r>
              <a:rPr sz="2000" spc="-59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электрощиты и провода.</a:t>
            </a:r>
          </a:p>
          <a:p>
            <a:pPr marL="354965" indent="-342900">
              <a:lnSpc>
                <a:spcPts val="3504"/>
              </a:lnSpc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Спасаться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через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задымленную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лестницу.</a:t>
            </a:r>
          </a:p>
          <a:p>
            <a:pPr marL="354965" indent="-342900">
              <a:lnSpc>
                <a:spcPts val="3404"/>
              </a:lnSpc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Пользоваться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лифтом.</a:t>
            </a:r>
          </a:p>
          <a:p>
            <a:pPr marL="354965" marR="541655" indent="-342900">
              <a:lnSpc>
                <a:spcPct val="92200"/>
              </a:lnSpc>
              <a:spcBef>
                <a:spcPts val="185"/>
              </a:spcBef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Выпрыгивать из окон верхних этажей, спускаться </a:t>
            </a:r>
            <a:r>
              <a:rPr sz="2000" spc="-5" dirty="0">
                <a:latin typeface="Trebuchet MS"/>
                <a:cs typeface="Trebuchet MS"/>
              </a:rPr>
              <a:t>по </a:t>
            </a:r>
            <a:r>
              <a:rPr sz="2000" dirty="0">
                <a:latin typeface="Trebuchet MS"/>
                <a:cs typeface="Trebuchet MS"/>
              </a:rPr>
              <a:t>водосточным </a:t>
            </a:r>
            <a:r>
              <a:rPr sz="2000" spc="-59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трубам,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простыням, веревкам.</a:t>
            </a:r>
          </a:p>
          <a:p>
            <a:pPr marL="354965" indent="-342900">
              <a:lnSpc>
                <a:spcPct val="100000"/>
              </a:lnSpc>
              <a:spcBef>
                <a:spcPts val="10"/>
              </a:spcBef>
              <a:buClr>
                <a:srgbClr val="BF0000"/>
              </a:buClr>
              <a:buSzPct val="150000"/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Trebuchet MS"/>
                <a:cs typeface="Trebuchet MS"/>
              </a:rPr>
              <a:t>Распахивать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окна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и двери (это усилит</a:t>
            </a:r>
            <a:r>
              <a:rPr sz="2000" spc="-5" dirty="0">
                <a:latin typeface="Trebuchet MS"/>
                <a:cs typeface="Trebuchet MS"/>
              </a:rPr>
              <a:t> приток </a:t>
            </a:r>
            <a:r>
              <a:rPr sz="2000" dirty="0">
                <a:latin typeface="Trebuchet MS"/>
                <a:cs typeface="Trebuchet MS"/>
              </a:rPr>
              <a:t>воздуха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к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очагу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пожара).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494" y="641070"/>
            <a:ext cx="55784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Первичные</a:t>
            </a:r>
            <a:r>
              <a:rPr spc="-20" dirty="0"/>
              <a:t> </a:t>
            </a:r>
            <a:r>
              <a:rPr spc="-5" dirty="0"/>
              <a:t>средства</a:t>
            </a:r>
            <a:r>
              <a:rPr spc="-15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4697" y="1496059"/>
            <a:ext cx="8729980" cy="4729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">
              <a:lnSpc>
                <a:spcPct val="99500"/>
              </a:lnSpc>
              <a:spcBef>
                <a:spcPts val="100"/>
              </a:spcBef>
            </a:pPr>
            <a:r>
              <a:rPr sz="1750" b="1" spc="-10" dirty="0">
                <a:solidFill>
                  <a:srgbClr val="294F0F"/>
                </a:solidFill>
                <a:latin typeface="Trebuchet MS"/>
                <a:cs typeface="Trebuchet MS"/>
              </a:rPr>
              <a:t>Первичные</a:t>
            </a:r>
            <a:r>
              <a:rPr sz="1750" b="1" spc="-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294F0F"/>
                </a:solidFill>
                <a:latin typeface="Trebuchet MS"/>
                <a:cs typeface="Trebuchet MS"/>
              </a:rPr>
              <a:t>средствами пожаротушения</a:t>
            </a:r>
            <a:r>
              <a:rPr sz="1750" b="1" spc="2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-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Это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средства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которыми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можно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потушить </a:t>
            </a:r>
            <a:r>
              <a:rPr sz="1750" spc="-509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пожар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или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замедлить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в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 самом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начале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его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развитие, 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то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есть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в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 течении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первых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минут.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Назначение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первичных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средств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пожаротушения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зависит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от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их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вида, но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все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они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необходимы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для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тушения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начальной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стадии</a:t>
            </a:r>
            <a:endParaRPr sz="1750">
              <a:latin typeface="Trebuchet MS"/>
              <a:cs typeface="Trebuchet MS"/>
            </a:endParaRPr>
          </a:p>
          <a:p>
            <a:pPr marL="81915">
              <a:lnSpc>
                <a:spcPct val="100000"/>
              </a:lnSpc>
              <a:spcBef>
                <a:spcPts val="960"/>
              </a:spcBef>
            </a:pPr>
            <a:r>
              <a:rPr sz="1750" b="1" spc="-10" dirty="0">
                <a:solidFill>
                  <a:srgbClr val="3F3F3F"/>
                </a:solidFill>
                <a:latin typeface="Trebuchet MS"/>
                <a:cs typeface="Trebuchet MS"/>
              </a:rPr>
              <a:t>К</a:t>
            </a:r>
            <a:r>
              <a:rPr sz="1750" b="1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3F3F3F"/>
                </a:solidFill>
                <a:latin typeface="Trebuchet MS"/>
                <a:cs typeface="Trebuchet MS"/>
              </a:rPr>
              <a:t>первичным</a:t>
            </a:r>
            <a:r>
              <a:rPr sz="1750" b="1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3F3F3F"/>
                </a:solidFill>
                <a:latin typeface="Trebuchet MS"/>
                <a:cs typeface="Trebuchet MS"/>
              </a:rPr>
              <a:t>средствам</a:t>
            </a:r>
            <a:r>
              <a:rPr sz="1750" b="1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3F3F3F"/>
                </a:solidFill>
                <a:latin typeface="Trebuchet MS"/>
                <a:cs typeface="Trebuchet MS"/>
              </a:rPr>
              <a:t>пожаротушения</a:t>
            </a:r>
            <a:r>
              <a:rPr sz="1750" b="1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3F3F3F"/>
                </a:solidFill>
                <a:latin typeface="Trebuchet MS"/>
                <a:cs typeface="Trebuchet MS"/>
              </a:rPr>
              <a:t>относятся</a:t>
            </a:r>
            <a:endParaRPr sz="1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асбестовые</a:t>
            </a:r>
            <a:r>
              <a:rPr sz="1750" spc="-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покрывала;</a:t>
            </a:r>
            <a:endParaRPr sz="1750">
              <a:latin typeface="Trebuchet MS"/>
              <a:cs typeface="Trebuchet MS"/>
            </a:endParaRPr>
          </a:p>
          <a:p>
            <a:pPr marL="12700" marR="1132840">
              <a:lnSpc>
                <a:spcPct val="145600"/>
              </a:lnSpc>
            </a:pP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кошмы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(изготовленное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из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брезента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стеклоткани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огнеупорное полотно); </a:t>
            </a:r>
            <a:r>
              <a:rPr sz="1750" spc="-509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наполненные</a:t>
            </a:r>
            <a:r>
              <a:rPr sz="175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водой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бочки;</a:t>
            </a:r>
            <a:endParaRPr sz="1750">
              <a:latin typeface="Trebuchet MS"/>
              <a:cs typeface="Trebuchet MS"/>
            </a:endParaRPr>
          </a:p>
          <a:p>
            <a:pPr marL="12700" marR="4664075">
              <a:lnSpc>
                <a:spcPct val="145600"/>
              </a:lnSpc>
              <a:spcBef>
                <a:spcPts val="5"/>
              </a:spcBef>
            </a:pP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наполненные песком ящики;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огнетушители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(ручные,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передвижные);</a:t>
            </a:r>
            <a:endParaRPr sz="1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пожарные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краны,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расположенные</a:t>
            </a:r>
            <a:r>
              <a:rPr sz="175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внутри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помещений;</a:t>
            </a:r>
            <a:endParaRPr sz="1750">
              <a:latin typeface="Trebuchet MS"/>
              <a:cs typeface="Trebuchet MS"/>
            </a:endParaRPr>
          </a:p>
          <a:p>
            <a:pPr marL="12700" marR="325120">
              <a:lnSpc>
                <a:spcPct val="99800"/>
              </a:lnSpc>
              <a:spcBef>
                <a:spcPts val="965"/>
              </a:spcBef>
            </a:pP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пожарные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щиты, укомплектованные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баграми,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баками</a:t>
            </a:r>
            <a:r>
              <a:rPr sz="175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с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водой,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ведрами, вилами, </a:t>
            </a:r>
            <a:r>
              <a:rPr sz="1750" spc="-5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емкостями</a:t>
            </a:r>
            <a:r>
              <a:rPr sz="17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с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 песком,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кошмами,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ломами,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лопатами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(штыковыми,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совковыми), </a:t>
            </a:r>
            <a:r>
              <a:rPr sz="175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огнетушителями,</a:t>
            </a:r>
            <a:r>
              <a:rPr sz="175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3F3F3F"/>
                </a:solidFill>
                <a:latin typeface="Trebuchet MS"/>
                <a:cs typeface="Trebuchet MS"/>
              </a:rPr>
              <a:t>топорами.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1703" y="3072129"/>
            <a:ext cx="201930" cy="25965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550" spc="5" dirty="0">
                <a:solidFill>
                  <a:srgbClr val="294F0F"/>
                </a:solidFill>
                <a:latin typeface="Wingdings"/>
                <a:cs typeface="Wingdings"/>
              </a:rPr>
              <a:t></a:t>
            </a:r>
            <a:endParaRPr sz="155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8545" marR="5080" indent="-23164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Правила пользования первичными средствами </a:t>
            </a:r>
            <a:r>
              <a:rPr spc="-710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7621" y="2010498"/>
            <a:ext cx="5220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Асбестовые</a:t>
            </a:r>
            <a:r>
              <a:rPr sz="18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покрывала</a:t>
            </a:r>
            <a:r>
              <a:rPr sz="1800" b="1" spc="-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и</a:t>
            </a:r>
            <a:r>
              <a:rPr sz="18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кошмы</a:t>
            </a:r>
            <a:r>
              <a:rPr sz="1800" b="1" spc="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94F0F"/>
                </a:solidFill>
                <a:latin typeface="Trebuchet MS"/>
                <a:cs typeface="Trebuchet MS"/>
              </a:rPr>
              <a:t>применяются: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621" y="3088347"/>
            <a:ext cx="189230" cy="2730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15" dirty="0">
                <a:solidFill>
                  <a:srgbClr val="294F0F"/>
                </a:solidFill>
                <a:latin typeface="Wingdings"/>
                <a:cs typeface="Wingdings"/>
              </a:rPr>
              <a:t></a:t>
            </a:r>
            <a:endParaRPr sz="16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7621" y="3764064"/>
            <a:ext cx="189230" cy="2730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15" dirty="0">
                <a:solidFill>
                  <a:srgbClr val="294F0F"/>
                </a:solidFill>
                <a:latin typeface="Wingdings"/>
                <a:cs typeface="Wingdings"/>
              </a:rPr>
              <a:t></a:t>
            </a:r>
            <a:endParaRPr sz="1600">
              <a:latin typeface="Wingdings"/>
              <a:cs typeface="Wingding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92125" indent="-342900">
              <a:lnSpc>
                <a:spcPct val="100000"/>
              </a:lnSpc>
              <a:spcBef>
                <a:spcPts val="100"/>
              </a:spcBef>
              <a:buClr>
                <a:srgbClr val="294F0F"/>
              </a:buClr>
              <a:buSzPct val="88888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/>
              <a:t>для</a:t>
            </a:r>
            <a:r>
              <a:rPr sz="1800" dirty="0"/>
              <a:t> </a:t>
            </a:r>
            <a:r>
              <a:rPr sz="1800" spc="-5" dirty="0"/>
              <a:t>ликвидации</a:t>
            </a:r>
            <a:r>
              <a:rPr sz="1800" spc="5" dirty="0"/>
              <a:t> </a:t>
            </a:r>
            <a:r>
              <a:rPr sz="1800" spc="-5" dirty="0"/>
              <a:t>маленьких </a:t>
            </a:r>
            <a:r>
              <a:rPr sz="1800" dirty="0"/>
              <a:t>по </a:t>
            </a:r>
            <a:r>
              <a:rPr sz="1800" spc="-5" dirty="0"/>
              <a:t>площади</a:t>
            </a:r>
            <a:r>
              <a:rPr sz="1800" dirty="0"/>
              <a:t> </a:t>
            </a:r>
            <a:r>
              <a:rPr sz="1800" spc="-5" dirty="0"/>
              <a:t>возгораний, </a:t>
            </a:r>
            <a:r>
              <a:rPr sz="1800" dirty="0"/>
              <a:t>в</a:t>
            </a:r>
            <a:r>
              <a:rPr sz="1800" spc="-5" dirty="0"/>
              <a:t> начальных стадиях </a:t>
            </a:r>
            <a:r>
              <a:rPr sz="1800" spc="-525" dirty="0"/>
              <a:t> </a:t>
            </a:r>
            <a:r>
              <a:rPr sz="1800" spc="-5" dirty="0"/>
              <a:t>пожаров;</a:t>
            </a:r>
            <a:endParaRPr sz="1800"/>
          </a:p>
          <a:p>
            <a:pPr marL="354965" marR="5080">
              <a:lnSpc>
                <a:spcPct val="100000"/>
              </a:lnSpc>
              <a:spcBef>
                <a:spcPts val="994"/>
              </a:spcBef>
            </a:pPr>
            <a:r>
              <a:rPr spc="-5" dirty="0"/>
              <a:t>чтобы</a:t>
            </a:r>
            <a:r>
              <a:rPr spc="5" dirty="0"/>
              <a:t> </a:t>
            </a:r>
            <a:r>
              <a:rPr spc="-5" dirty="0"/>
              <a:t>потушить</a:t>
            </a:r>
            <a:r>
              <a:rPr spc="15" dirty="0"/>
              <a:t> </a:t>
            </a:r>
            <a:r>
              <a:rPr spc="-5" dirty="0"/>
              <a:t>огонь</a:t>
            </a:r>
            <a:r>
              <a:rPr dirty="0"/>
              <a:t> на </a:t>
            </a:r>
            <a:r>
              <a:rPr spc="-5" dirty="0"/>
              <a:t>одежде</a:t>
            </a:r>
            <a:r>
              <a:rPr dirty="0"/>
              <a:t> </a:t>
            </a:r>
            <a:r>
              <a:rPr spc="-5" dirty="0"/>
              <a:t>пострадавшего,</a:t>
            </a:r>
            <a:r>
              <a:rPr spc="5" dirty="0"/>
              <a:t> </a:t>
            </a:r>
            <a:r>
              <a:rPr spc="-5" dirty="0"/>
              <a:t>воспламенившиеся</a:t>
            </a:r>
            <a:r>
              <a:rPr spc="10" dirty="0"/>
              <a:t> </a:t>
            </a:r>
            <a:r>
              <a:rPr spc="-5" dirty="0"/>
              <a:t>горючие </a:t>
            </a:r>
            <a:r>
              <a:rPr spc="-530" dirty="0"/>
              <a:t> </a:t>
            </a:r>
            <a:r>
              <a:rPr spc="-5" dirty="0"/>
              <a:t>материалы</a:t>
            </a:r>
            <a:r>
              <a:rPr spc="-10" dirty="0"/>
              <a:t> </a:t>
            </a:r>
            <a:r>
              <a:rPr spc="-5" dirty="0"/>
              <a:t>(перекрывают</a:t>
            </a:r>
            <a:r>
              <a:rPr dirty="0"/>
              <a:t> </a:t>
            </a:r>
            <a:r>
              <a:rPr spc="-5" dirty="0"/>
              <a:t>поступление</a:t>
            </a:r>
            <a:r>
              <a:rPr spc="-10" dirty="0"/>
              <a:t> </a:t>
            </a:r>
            <a:r>
              <a:rPr spc="-5" dirty="0"/>
              <a:t>кислорода);</a:t>
            </a:r>
          </a:p>
          <a:p>
            <a:pPr marL="354965" marR="410209" indent="68580">
              <a:lnSpc>
                <a:spcPct val="100000"/>
              </a:lnSpc>
              <a:spcBef>
                <a:spcPts val="1000"/>
              </a:spcBef>
            </a:pPr>
            <a:r>
              <a:rPr spc="-5" dirty="0"/>
              <a:t>для защиты </a:t>
            </a:r>
            <a:r>
              <a:rPr dirty="0"/>
              <a:t>оборудования, </a:t>
            </a:r>
            <a:r>
              <a:rPr spc="-5" dirty="0"/>
              <a:t>материалов, элементов конструкций во время </a:t>
            </a:r>
            <a:r>
              <a:rPr spc="-530" dirty="0"/>
              <a:t> </a:t>
            </a:r>
            <a:r>
              <a:rPr spc="-5" dirty="0"/>
              <a:t>огневых</a:t>
            </a:r>
            <a:r>
              <a:rPr spc="-15" dirty="0"/>
              <a:t> </a:t>
            </a:r>
            <a:r>
              <a:rPr dirty="0"/>
              <a:t>работ.</a:t>
            </a: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0" y="4308843"/>
            <a:ext cx="4605477" cy="206819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8545" marR="5080" indent="-23164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Правила пользования первичными средствами </a:t>
            </a:r>
            <a:r>
              <a:rPr spc="-710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2221" y="2010498"/>
            <a:ext cx="8968740" cy="207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Наполненные песком ящики</a:t>
            </a:r>
            <a:r>
              <a:rPr sz="1800" b="1" spc="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комплектуются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совковыми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лопатами. Песок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следует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поддерживать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чистым,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рыхлым,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сухим.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Минимальный объем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такого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ящика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–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0,5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м</a:t>
            </a:r>
            <a:r>
              <a:rPr sz="1575" spc="-15" baseline="15873" dirty="0">
                <a:solidFill>
                  <a:srgbClr val="3F3F3F"/>
                </a:solidFill>
                <a:latin typeface="Trebuchet MS"/>
                <a:cs typeface="Trebuchet MS"/>
              </a:rPr>
              <a:t>3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Ящики должны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иметь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широкие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днища,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чтобы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из них было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удобно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набирать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песок,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закрываться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крышками.</a:t>
            </a:r>
            <a:endParaRPr sz="1800">
              <a:latin typeface="Trebuchet MS"/>
              <a:cs typeface="Trebuchet MS"/>
            </a:endParaRPr>
          </a:p>
          <a:p>
            <a:pPr marL="380365" marR="321945" indent="-342900">
              <a:lnSpc>
                <a:spcPct val="100000"/>
              </a:lnSpc>
              <a:spcBef>
                <a:spcPts val="100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Наполненные водой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бочки</a:t>
            </a:r>
            <a:r>
              <a:rPr sz="1800" b="1" spc="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обязательно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снабжаются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ведрами.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Если существует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угроза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замерзания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воды,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бочки следует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утеплять. Воду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следует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содержать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чистой,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без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осадка,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в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проектном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количестве.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621" y="5789777"/>
            <a:ext cx="8251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294F0F"/>
                </a:solidFill>
                <a:latin typeface="Trebuchet MS"/>
                <a:cs typeface="Trebuchet MS"/>
              </a:rPr>
              <a:t>Емкости 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с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 водой 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и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 песком</a:t>
            </a:r>
            <a:r>
              <a:rPr sz="18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устанавливаются рядом 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с</a:t>
            </a:r>
            <a:r>
              <a:rPr sz="1800" b="1" spc="-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пожарными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щитами.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5918" y="4241692"/>
            <a:ext cx="1382883" cy="146546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37721" y="4251604"/>
            <a:ext cx="2159635" cy="146231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8545" marR="5080" indent="-23164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Правила пользования первичными средствами </a:t>
            </a:r>
            <a:r>
              <a:rPr spc="-710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7423" y="1479130"/>
            <a:ext cx="9308465" cy="327977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11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Огнетушители</a:t>
            </a:r>
            <a:r>
              <a:rPr sz="1800" b="1" spc="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94F0F"/>
                </a:solidFill>
                <a:latin typeface="Trebuchet MS"/>
                <a:cs typeface="Trebuchet MS"/>
              </a:rPr>
              <a:t>-</a:t>
            </a:r>
            <a:r>
              <a:rPr sz="1800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предназначены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для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устранения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возгорания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внутри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помещения.</a:t>
            </a:r>
            <a:endParaRPr sz="1800">
              <a:latin typeface="Trebuchet MS"/>
              <a:cs typeface="Trebuchet MS"/>
            </a:endParaRPr>
          </a:p>
          <a:p>
            <a:pPr marL="355600" marR="5080" indent="-343535">
              <a:lnSpc>
                <a:spcPct val="100000"/>
              </a:lnSpc>
              <a:spcBef>
                <a:spcPts val="1015"/>
              </a:spcBef>
            </a:pP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Химические</a:t>
            </a:r>
            <a:r>
              <a:rPr sz="1800" i="1" spc="-1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пенные</a:t>
            </a:r>
            <a:r>
              <a:rPr sz="1800" i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и</a:t>
            </a:r>
            <a:r>
              <a:rPr sz="1800" i="1" spc="-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воздушно-пенные</a:t>
            </a:r>
            <a:r>
              <a:rPr sz="1800" i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огнетушители</a:t>
            </a:r>
            <a:r>
              <a:rPr sz="1800" i="1" spc="6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позволяют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локализовать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возгорание,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которое</a:t>
            </a:r>
            <a:r>
              <a:rPr sz="18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возникло</a:t>
            </a:r>
            <a:r>
              <a:rPr sz="18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на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твердых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поверхностях,</a:t>
            </a:r>
            <a:r>
              <a:rPr sz="18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включая</a:t>
            </a:r>
            <a:r>
              <a:rPr sz="18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распространение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горючих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жидкость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 территории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помещения.</a:t>
            </a:r>
            <a:endParaRPr sz="1800">
              <a:latin typeface="Trebuchet MS"/>
              <a:cs typeface="Trebuchet MS"/>
            </a:endParaRPr>
          </a:p>
          <a:p>
            <a:pPr marL="355600" marR="671830" indent="-343535" algn="just">
              <a:lnSpc>
                <a:spcPct val="100000"/>
              </a:lnSpc>
              <a:spcBef>
                <a:spcPts val="1000"/>
              </a:spcBef>
            </a:pPr>
            <a:r>
              <a:rPr sz="1800" i="1" spc="-5" dirty="0">
                <a:solidFill>
                  <a:srgbClr val="294F0F"/>
                </a:solidFill>
                <a:latin typeface="Trebuchet MS"/>
                <a:cs typeface="Trebuchet MS"/>
              </a:rPr>
              <a:t>Газовые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огнетушители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позволяют бороться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с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огнем путем распространения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по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площади возгорания негорючих газов: двуокись углерода или всевозможные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химически стабильные соединения, например,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бромэтил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и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хладон.</a:t>
            </a:r>
            <a:endParaRPr sz="1800">
              <a:latin typeface="Trebuchet MS"/>
              <a:cs typeface="Trebuchet MS"/>
            </a:endParaRPr>
          </a:p>
          <a:p>
            <a:pPr marL="355600" marR="647065" indent="-343535" algn="just">
              <a:lnSpc>
                <a:spcPct val="100000"/>
              </a:lnSpc>
              <a:spcBef>
                <a:spcPts val="994"/>
              </a:spcBef>
            </a:pPr>
            <a:r>
              <a:rPr sz="1800" i="1" spc="-5" dirty="0">
                <a:solidFill>
                  <a:srgbClr val="294F0F"/>
                </a:solidFill>
                <a:latin typeface="Trebuchet MS"/>
                <a:cs typeface="Trebuchet MS"/>
              </a:rPr>
              <a:t>Углекислотные </a:t>
            </a:r>
            <a:r>
              <a:rPr sz="1800" i="1" dirty="0">
                <a:solidFill>
                  <a:srgbClr val="294F0F"/>
                </a:solidFill>
                <a:latin typeface="Trebuchet MS"/>
                <a:cs typeface="Trebuchet MS"/>
              </a:rPr>
              <a:t>огнетушители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имеют универсальный характер.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С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их помощью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локализуются возгорания, которые возникли вследствие растекания горючих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жидкостей,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а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также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при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обрыве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кабеля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или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линий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электропередач.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7362" y="4869002"/>
            <a:ext cx="3797190" cy="185111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8545" marR="5080" indent="-23164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Правила пользования первичными средствами </a:t>
            </a:r>
            <a:r>
              <a:rPr spc="-710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3222" y="1482026"/>
            <a:ext cx="5984240" cy="3637279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Пожарные</a:t>
            </a:r>
            <a:r>
              <a:rPr sz="1800" b="1" spc="-3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краны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46300"/>
              </a:lnSpc>
            </a:pP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Данное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средство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первичной борьбы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с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возгоранием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размещаться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в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помещениях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на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высоте до 1.3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м от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пола.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Доступ к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ним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не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должен быть ограничен размещением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мебели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или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иных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производственных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установок.</a:t>
            </a:r>
            <a:endParaRPr sz="1800">
              <a:latin typeface="Trebuchet MS"/>
              <a:cs typeface="Trebuchet MS"/>
            </a:endParaRPr>
          </a:p>
          <a:p>
            <a:pPr marL="12700" marR="196215">
              <a:lnSpc>
                <a:spcPct val="146300"/>
              </a:lnSpc>
            </a:pP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Пожарные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краны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включают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в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себя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рукав, по которому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происходит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движение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воды,</a:t>
            </a:r>
            <a:endParaRPr sz="1800">
              <a:latin typeface="Trebuchet MS"/>
              <a:cs typeface="Trebuchet MS"/>
            </a:endParaRPr>
          </a:p>
          <a:p>
            <a:pPr marL="12700" marR="429259">
              <a:lnSpc>
                <a:spcPts val="3160"/>
              </a:lnSpc>
              <a:spcBef>
                <a:spcPts val="100"/>
              </a:spcBef>
            </a:pP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ствол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– для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равномерного распределения жидкости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вентиль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для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подачи воды.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83719" y="2034362"/>
            <a:ext cx="4011117" cy="305099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8545" marR="5080" indent="-23164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Правила пользования первичными средствами </a:t>
            </a:r>
            <a:r>
              <a:rPr spc="-710" dirty="0"/>
              <a:t> </a:t>
            </a:r>
            <a:r>
              <a:rPr spc="-5" dirty="0"/>
              <a:t>пожаротушения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0343" y="1781898"/>
            <a:ext cx="8198484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Пожарный</a:t>
            </a:r>
            <a:r>
              <a:rPr sz="180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щит</a:t>
            </a:r>
            <a:r>
              <a:rPr sz="1800" b="1" spc="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294F0F"/>
                </a:solidFill>
                <a:latin typeface="Trebuchet MS"/>
                <a:cs typeface="Trebuchet MS"/>
              </a:rPr>
              <a:t>- </a:t>
            </a:r>
            <a:r>
              <a:rPr sz="1800" b="1" spc="-5" dirty="0">
                <a:solidFill>
                  <a:srgbClr val="294F0F"/>
                </a:solidFill>
                <a:latin typeface="Trebuchet MS"/>
                <a:cs typeface="Trebuchet MS"/>
              </a:rPr>
              <a:t>п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редставляет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собой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место,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где сосредоточены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основные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средство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пожаротушения.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Основное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его</a:t>
            </a:r>
            <a:r>
              <a:rPr sz="18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назначение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–</a:t>
            </a:r>
            <a:r>
              <a:rPr sz="18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обеспечение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простого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доступа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персонала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предприятия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к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средствам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пожаротушения.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14414" y="2734376"/>
            <a:ext cx="6886575" cy="4036060"/>
            <a:chOff x="1614414" y="2734376"/>
            <a:chExt cx="6886575" cy="4036060"/>
          </a:xfrm>
        </p:grpSpPr>
        <p:sp>
          <p:nvSpPr>
            <p:cNvPr id="6" name="object 6"/>
            <p:cNvSpPr/>
            <p:nvPr/>
          </p:nvSpPr>
          <p:spPr>
            <a:xfrm>
              <a:off x="1703158" y="2841116"/>
              <a:ext cx="6708775" cy="3839845"/>
            </a:xfrm>
            <a:custGeom>
              <a:avLst/>
              <a:gdLst/>
              <a:ahLst/>
              <a:cxnLst/>
              <a:rect l="l" t="t" r="r" b="b"/>
              <a:pathLst>
                <a:path w="6708775" h="3839845">
                  <a:moveTo>
                    <a:pt x="6708597" y="0"/>
                  </a:moveTo>
                  <a:lnTo>
                    <a:pt x="0" y="0"/>
                  </a:lnTo>
                  <a:lnTo>
                    <a:pt x="0" y="3839768"/>
                  </a:lnTo>
                  <a:lnTo>
                    <a:pt x="6708597" y="3839768"/>
                  </a:lnTo>
                  <a:lnTo>
                    <a:pt x="6708597" y="0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58874" y="2796844"/>
              <a:ext cx="6797675" cy="3928745"/>
            </a:xfrm>
            <a:custGeom>
              <a:avLst/>
              <a:gdLst/>
              <a:ahLst/>
              <a:cxnLst/>
              <a:rect l="l" t="t" r="r" b="b"/>
              <a:pathLst>
                <a:path w="6797675" h="3928745">
                  <a:moveTo>
                    <a:pt x="0" y="0"/>
                  </a:moveTo>
                  <a:lnTo>
                    <a:pt x="6797522" y="0"/>
                  </a:lnTo>
                  <a:lnTo>
                    <a:pt x="6797522" y="3928681"/>
                  </a:lnTo>
                  <a:lnTo>
                    <a:pt x="0" y="3928681"/>
                  </a:lnTo>
                  <a:lnTo>
                    <a:pt x="0" y="0"/>
                  </a:lnTo>
                  <a:close/>
                </a:path>
              </a:pathLst>
            </a:custGeom>
            <a:ln w="889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03158" y="2822765"/>
              <a:ext cx="6708597" cy="383975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658874" y="2778836"/>
              <a:ext cx="6797675" cy="3928745"/>
            </a:xfrm>
            <a:custGeom>
              <a:avLst/>
              <a:gdLst/>
              <a:ahLst/>
              <a:cxnLst/>
              <a:rect l="l" t="t" r="r" b="b"/>
              <a:pathLst>
                <a:path w="6797675" h="3928745">
                  <a:moveTo>
                    <a:pt x="0" y="0"/>
                  </a:moveTo>
                  <a:lnTo>
                    <a:pt x="6797522" y="0"/>
                  </a:lnTo>
                  <a:lnTo>
                    <a:pt x="6797522" y="3928681"/>
                  </a:lnTo>
                  <a:lnTo>
                    <a:pt x="0" y="3928681"/>
                  </a:lnTo>
                  <a:lnTo>
                    <a:pt x="0" y="0"/>
                  </a:lnTo>
                  <a:close/>
                </a:path>
              </a:pathLst>
            </a:custGeom>
            <a:ln w="8891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339" y="641070"/>
            <a:ext cx="68408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28775" marR="5080" indent="-161671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922212"/>
                </a:solidFill>
              </a:rPr>
              <a:t>Основные </a:t>
            </a:r>
            <a:r>
              <a:rPr spc="-5" dirty="0">
                <a:solidFill>
                  <a:srgbClr val="922212"/>
                </a:solidFill>
              </a:rPr>
              <a:t>положения Федерального закона </a:t>
            </a:r>
            <a:r>
              <a:rPr dirty="0">
                <a:solidFill>
                  <a:srgbClr val="922212"/>
                </a:solidFill>
              </a:rPr>
              <a:t>о </a:t>
            </a:r>
            <a:r>
              <a:rPr spc="-710" dirty="0">
                <a:solidFill>
                  <a:srgbClr val="922212"/>
                </a:solidFill>
              </a:rPr>
              <a:t> </a:t>
            </a:r>
            <a:r>
              <a:rPr spc="-5" dirty="0">
                <a:solidFill>
                  <a:srgbClr val="922212"/>
                </a:solidFill>
              </a:rPr>
              <a:t>пожарной </a:t>
            </a:r>
            <a:r>
              <a:rPr dirty="0">
                <a:solidFill>
                  <a:srgbClr val="922212"/>
                </a:solidFill>
              </a:rPr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56" y="1729701"/>
            <a:ext cx="8399780" cy="391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65"/>
              </a:lnSpc>
            </a:pPr>
            <a:r>
              <a:rPr sz="2050" spc="-85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-127" baseline="1736" dirty="0">
                <a:solidFill>
                  <a:srgbClr val="922212"/>
                </a:solidFill>
                <a:latin typeface="Trebuchet MS"/>
                <a:cs typeface="Trebuchet MS"/>
              </a:rPr>
              <a:t>Пожарная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 безопасность</a:t>
            </a:r>
            <a:r>
              <a:rPr sz="2400" b="1" spc="-30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состояние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 защищенности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личности,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имущества,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общества</a:t>
            </a:r>
            <a:endParaRPr sz="2400" baseline="1736">
              <a:latin typeface="Trebuchet MS"/>
              <a:cs typeface="Trebuchet MS"/>
            </a:endParaRPr>
          </a:p>
          <a:p>
            <a:pPr marL="125730">
              <a:lnSpc>
                <a:spcPts val="1830"/>
              </a:lnSpc>
            </a:pP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6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государства</a:t>
            </a:r>
            <a:r>
              <a:rPr sz="16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от</a:t>
            </a:r>
            <a:r>
              <a:rPr sz="16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пожаров.</a:t>
            </a:r>
            <a:endParaRPr sz="1600">
              <a:latin typeface="Trebuchet MS"/>
              <a:cs typeface="Trebuchet MS"/>
            </a:endParaRPr>
          </a:p>
          <a:p>
            <a:pPr marL="125730" marR="22225" indent="-113664">
              <a:lnSpc>
                <a:spcPct val="93600"/>
              </a:lnSpc>
              <a:spcBef>
                <a:spcPts val="130"/>
              </a:spcBef>
            </a:pPr>
            <a:r>
              <a:rPr sz="2050" spc="-125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-187" baseline="1736" dirty="0">
                <a:solidFill>
                  <a:srgbClr val="922212"/>
                </a:solidFill>
                <a:latin typeface="Trebuchet MS"/>
                <a:cs typeface="Trebuchet MS"/>
              </a:rPr>
              <a:t>Пожар</a:t>
            </a:r>
            <a:r>
              <a:rPr sz="2400" b="1" spc="-179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неконтролируемое горение, причиняющее материальный ущерб, вред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жизни </a:t>
            </a:r>
            <a:r>
              <a:rPr sz="2400" spc="-712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здоровью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граждан,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интересам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общества 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государства.</a:t>
            </a:r>
            <a:endParaRPr sz="1600">
              <a:latin typeface="Trebuchet MS"/>
              <a:cs typeface="Trebuchet MS"/>
            </a:endParaRPr>
          </a:p>
          <a:p>
            <a:pPr marL="125730" marR="5080" indent="-113664">
              <a:lnSpc>
                <a:spcPct val="97000"/>
              </a:lnSpc>
              <a:spcBef>
                <a:spcPts val="10"/>
              </a:spcBef>
            </a:pPr>
            <a:r>
              <a:rPr sz="2050" spc="-70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-104" baseline="1736" dirty="0">
                <a:solidFill>
                  <a:srgbClr val="922212"/>
                </a:solidFill>
                <a:latin typeface="Trebuchet MS"/>
                <a:cs typeface="Trebuchet MS"/>
              </a:rPr>
              <a:t>Требования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пожарной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безопасности</a:t>
            </a:r>
            <a:r>
              <a:rPr sz="2400" b="1" spc="-30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специальные условия социального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 (или)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технического характера, установленные 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в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целях обеспечения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пожарной безопасности </a:t>
            </a:r>
            <a:r>
              <a:rPr sz="1600" spc="-4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законодательством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Российской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Федерации,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нормативными документами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или</a:t>
            </a:r>
            <a:endParaRPr sz="1600">
              <a:latin typeface="Trebuchet MS"/>
              <a:cs typeface="Trebuchet MS"/>
            </a:endParaRPr>
          </a:p>
          <a:p>
            <a:pPr marL="125730">
              <a:lnSpc>
                <a:spcPts val="1895"/>
              </a:lnSpc>
              <a:spcBef>
                <a:spcPts val="20"/>
              </a:spcBef>
            </a:pP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уполномоченным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государственным органом.</a:t>
            </a:r>
            <a:endParaRPr sz="1600">
              <a:latin typeface="Trebuchet MS"/>
              <a:cs typeface="Trebuchet MS"/>
            </a:endParaRPr>
          </a:p>
          <a:p>
            <a:pPr marL="125730" marR="5080" indent="-113664">
              <a:lnSpc>
                <a:spcPct val="93100"/>
              </a:lnSpc>
              <a:spcBef>
                <a:spcPts val="145"/>
              </a:spcBef>
            </a:pPr>
            <a:r>
              <a:rPr sz="2050" spc="-75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-112" baseline="1736" dirty="0">
                <a:solidFill>
                  <a:srgbClr val="922212"/>
                </a:solidFill>
                <a:latin typeface="Trebuchet MS"/>
                <a:cs typeface="Trebuchet MS"/>
              </a:rPr>
              <a:t>Нарушение</a:t>
            </a:r>
            <a:r>
              <a:rPr sz="2400" b="1" spc="-22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требований пожарной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безопасности</a:t>
            </a:r>
            <a:r>
              <a:rPr sz="2400" b="1" spc="-37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 невыполнение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или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ненадлежащее </a:t>
            </a:r>
            <a:r>
              <a:rPr sz="2400" spc="-705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выполнение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требований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пожарной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безопасности.</a:t>
            </a:r>
            <a:endParaRPr sz="1600">
              <a:latin typeface="Trebuchet MS"/>
              <a:cs typeface="Trebuchet MS"/>
            </a:endParaRPr>
          </a:p>
          <a:p>
            <a:pPr marL="125730" marR="46355" indent="-113664">
              <a:lnSpc>
                <a:spcPct val="97000"/>
              </a:lnSpc>
              <a:spcBef>
                <a:spcPts val="20"/>
              </a:spcBef>
            </a:pPr>
            <a:r>
              <a:rPr sz="2050" spc="-45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-67" baseline="1736" dirty="0">
                <a:solidFill>
                  <a:srgbClr val="922212"/>
                </a:solidFill>
                <a:latin typeface="Trebuchet MS"/>
                <a:cs typeface="Trebuchet MS"/>
              </a:rPr>
              <a:t>Противопожарный 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режим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правила поведения людей, порядок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организации 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производства 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и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(или)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содержания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помещений (территорий), обеспечивающие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предупреждение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нарушений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требований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пожарной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безопасности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тушение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пожаров.</a:t>
            </a:r>
            <a:endParaRPr sz="1600">
              <a:latin typeface="Trebuchet MS"/>
              <a:cs typeface="Trebuchet MS"/>
            </a:endParaRPr>
          </a:p>
          <a:p>
            <a:pPr marL="125730" marR="17145" indent="-113664">
              <a:lnSpc>
                <a:spcPct val="93500"/>
              </a:lnSpc>
              <a:spcBef>
                <a:spcPts val="110"/>
              </a:spcBef>
            </a:pPr>
            <a:r>
              <a:rPr sz="2050" spc="-745" dirty="0">
                <a:solidFill>
                  <a:srgbClr val="922212"/>
                </a:solidFill>
                <a:latin typeface="Wingdings"/>
                <a:cs typeface="Wingdings"/>
              </a:rPr>
              <a:t></a:t>
            </a:r>
            <a:r>
              <a:rPr sz="2400" b="1" spc="7" baseline="1736" dirty="0">
                <a:solidFill>
                  <a:srgbClr val="922212"/>
                </a:solidFill>
                <a:latin typeface="Trebuchet MS"/>
                <a:cs typeface="Trebuchet MS"/>
              </a:rPr>
              <a:t>М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е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р</a:t>
            </a:r>
            <a:r>
              <a:rPr sz="2400" b="1" spc="22" baseline="1736" dirty="0">
                <a:solidFill>
                  <a:srgbClr val="922212"/>
                </a:solidFill>
                <a:latin typeface="Trebuchet MS"/>
                <a:cs typeface="Trebuchet MS"/>
              </a:rPr>
              <a:t>ы</a:t>
            </a:r>
            <a:r>
              <a:rPr sz="2400" b="1" spc="-22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п</a:t>
            </a:r>
            <a:r>
              <a:rPr sz="2400" b="1" spc="7" baseline="1736" dirty="0">
                <a:solidFill>
                  <a:srgbClr val="922212"/>
                </a:solidFill>
                <a:latin typeface="Trebuchet MS"/>
                <a:cs typeface="Trebuchet MS"/>
              </a:rPr>
              <a:t>о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ж</a:t>
            </a:r>
            <a:r>
              <a:rPr sz="2400" b="1" spc="15" baseline="1736" dirty="0">
                <a:solidFill>
                  <a:srgbClr val="922212"/>
                </a:solidFill>
                <a:latin typeface="Trebuchet MS"/>
                <a:cs typeface="Trebuchet MS"/>
              </a:rPr>
              <a:t>а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р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но</a:t>
            </a:r>
            <a:r>
              <a:rPr sz="2400" b="1" spc="15" baseline="1736" dirty="0">
                <a:solidFill>
                  <a:srgbClr val="922212"/>
                </a:solidFill>
                <a:latin typeface="Trebuchet MS"/>
                <a:cs typeface="Trebuchet MS"/>
              </a:rPr>
              <a:t>й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б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е</a:t>
            </a:r>
            <a:r>
              <a:rPr sz="2400" b="1" spc="7" baseline="1736" dirty="0">
                <a:solidFill>
                  <a:srgbClr val="922212"/>
                </a:solidFill>
                <a:latin typeface="Trebuchet MS"/>
                <a:cs typeface="Trebuchet MS"/>
              </a:rPr>
              <a:t>з</a:t>
            </a:r>
            <a:r>
              <a:rPr sz="2400" b="1" spc="-7" baseline="1736" dirty="0">
                <a:solidFill>
                  <a:srgbClr val="922212"/>
                </a:solidFill>
                <a:latin typeface="Trebuchet MS"/>
                <a:cs typeface="Trebuchet MS"/>
              </a:rPr>
              <a:t>о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п</a:t>
            </a:r>
            <a:r>
              <a:rPr sz="2400" b="1" spc="15" baseline="1736" dirty="0">
                <a:solidFill>
                  <a:srgbClr val="922212"/>
                </a:solidFill>
                <a:latin typeface="Trebuchet MS"/>
                <a:cs typeface="Trebuchet MS"/>
              </a:rPr>
              <a:t>а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с</a:t>
            </a:r>
            <a:r>
              <a:rPr sz="2400" b="1" spc="-22" baseline="1736" dirty="0">
                <a:solidFill>
                  <a:srgbClr val="922212"/>
                </a:solidFill>
                <a:latin typeface="Trebuchet MS"/>
                <a:cs typeface="Trebuchet MS"/>
              </a:rPr>
              <a:t>н</a:t>
            </a:r>
            <a:r>
              <a:rPr sz="2400" b="1" spc="7" baseline="1736" dirty="0">
                <a:solidFill>
                  <a:srgbClr val="922212"/>
                </a:solidFill>
                <a:latin typeface="Trebuchet MS"/>
                <a:cs typeface="Trebuchet MS"/>
              </a:rPr>
              <a:t>о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с</a:t>
            </a:r>
            <a:r>
              <a:rPr sz="2400" b="1" baseline="1736" dirty="0">
                <a:solidFill>
                  <a:srgbClr val="922212"/>
                </a:solidFill>
                <a:latin typeface="Trebuchet MS"/>
                <a:cs typeface="Trebuchet MS"/>
              </a:rPr>
              <a:t>т</a:t>
            </a:r>
            <a:r>
              <a:rPr sz="2400" b="1" spc="15" baseline="1736" dirty="0">
                <a:solidFill>
                  <a:srgbClr val="922212"/>
                </a:solidFill>
                <a:latin typeface="Trebuchet MS"/>
                <a:cs typeface="Trebuchet MS"/>
              </a:rPr>
              <a:t>и</a:t>
            </a:r>
            <a:r>
              <a:rPr sz="2400" b="1" spc="-15" baseline="1736" dirty="0">
                <a:solidFill>
                  <a:srgbClr val="922212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 д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ей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ст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в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ия</a:t>
            </a:r>
            <a:r>
              <a:rPr sz="2400" spc="-22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п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о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о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б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е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сп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е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че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н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и</a:t>
            </a:r>
            <a:r>
              <a:rPr sz="2400" spc="22" baseline="1736" dirty="0">
                <a:solidFill>
                  <a:srgbClr val="3F3F3F"/>
                </a:solidFill>
                <a:latin typeface="Trebuchet MS"/>
                <a:cs typeface="Trebuchet MS"/>
              </a:rPr>
              <a:t>ю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 п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ож</a:t>
            </a:r>
            <a:r>
              <a:rPr sz="2400" spc="-7" baseline="1736" dirty="0">
                <a:solidFill>
                  <a:srgbClr val="3F3F3F"/>
                </a:solidFill>
                <a:latin typeface="Trebuchet MS"/>
                <a:cs typeface="Trebuchet MS"/>
              </a:rPr>
              <a:t>а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рно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й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б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езо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пасн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о</a:t>
            </a:r>
            <a:r>
              <a:rPr sz="2400" spc="15" baseline="1736" dirty="0">
                <a:solidFill>
                  <a:srgbClr val="3F3F3F"/>
                </a:solidFill>
                <a:latin typeface="Trebuchet MS"/>
                <a:cs typeface="Trebuchet MS"/>
              </a:rPr>
              <a:t>с</a:t>
            </a:r>
            <a:r>
              <a:rPr sz="2400" baseline="1736" dirty="0">
                <a:solidFill>
                  <a:srgbClr val="3F3F3F"/>
                </a:solidFill>
                <a:latin typeface="Trebuchet MS"/>
                <a:cs typeface="Trebuchet MS"/>
              </a:rPr>
              <a:t>ти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,</a:t>
            </a:r>
            <a:r>
              <a:rPr sz="2400" spc="-15" baseline="1736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7" baseline="1736" dirty="0">
                <a:solidFill>
                  <a:srgbClr val="3F3F3F"/>
                </a:solidFill>
                <a:latin typeface="Trebuchet MS"/>
                <a:cs typeface="Trebuchet MS"/>
              </a:rPr>
              <a:t>в 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том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числе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по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выполнению</a:t>
            </a:r>
            <a:r>
              <a:rPr sz="16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требований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пожарной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3F3F3F"/>
                </a:solidFill>
                <a:latin typeface="Trebuchet MS"/>
                <a:cs typeface="Trebuchet MS"/>
              </a:rPr>
              <a:t>безопасности.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6025" y="946340"/>
            <a:ext cx="574167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000" spc="-10" dirty="0">
                <a:solidFill>
                  <a:srgbClr val="BF0000"/>
                </a:solidFill>
              </a:rPr>
              <a:t>Помните</a:t>
            </a:r>
            <a:r>
              <a:rPr sz="4000" spc="-25" dirty="0">
                <a:solidFill>
                  <a:srgbClr val="BF0000"/>
                </a:solidFill>
              </a:rPr>
              <a:t> </a:t>
            </a:r>
            <a:r>
              <a:rPr sz="4000" dirty="0">
                <a:solidFill>
                  <a:srgbClr val="BF0000"/>
                </a:solidFill>
              </a:rPr>
              <a:t>и</a:t>
            </a:r>
            <a:r>
              <a:rPr sz="4000" spc="-30" dirty="0">
                <a:solidFill>
                  <a:srgbClr val="BF0000"/>
                </a:solidFill>
              </a:rPr>
              <a:t> </a:t>
            </a:r>
            <a:r>
              <a:rPr sz="4000" spc="-10" dirty="0">
                <a:solidFill>
                  <a:srgbClr val="BF0000"/>
                </a:solidFill>
              </a:rPr>
              <a:t>соблюдайте </a:t>
            </a:r>
            <a:r>
              <a:rPr sz="4000" spc="-1190" dirty="0">
                <a:solidFill>
                  <a:srgbClr val="BF0000"/>
                </a:solidFill>
              </a:rPr>
              <a:t> </a:t>
            </a:r>
            <a:r>
              <a:rPr sz="4000" spc="-10" dirty="0">
                <a:solidFill>
                  <a:srgbClr val="BF0000"/>
                </a:solidFill>
              </a:rPr>
              <a:t>правила пожарной </a:t>
            </a:r>
            <a:r>
              <a:rPr sz="4000" spc="-5" dirty="0">
                <a:solidFill>
                  <a:srgbClr val="BF0000"/>
                </a:solidFill>
              </a:rPr>
              <a:t> </a:t>
            </a:r>
            <a:r>
              <a:rPr sz="4000" spc="-10" dirty="0">
                <a:solidFill>
                  <a:srgbClr val="BF0000"/>
                </a:solidFill>
              </a:rPr>
              <a:t>безопасности</a:t>
            </a:r>
            <a:r>
              <a:rPr sz="4000" spc="-20" dirty="0">
                <a:solidFill>
                  <a:srgbClr val="BF0000"/>
                </a:solidFill>
              </a:rPr>
              <a:t> </a:t>
            </a:r>
            <a:r>
              <a:rPr sz="4000" dirty="0">
                <a:solidFill>
                  <a:srgbClr val="BF0000"/>
                </a:solidFill>
              </a:rPr>
              <a:t>!</a:t>
            </a:r>
            <a:endParaRPr sz="40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4561" y="3223069"/>
            <a:ext cx="4834077" cy="34462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825" y="641070"/>
            <a:ext cx="66833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Каждый</a:t>
            </a:r>
            <a:r>
              <a:rPr dirty="0"/>
              <a:t> сотрудник</a:t>
            </a:r>
            <a:r>
              <a:rPr spc="-10" dirty="0"/>
              <a:t> </a:t>
            </a:r>
            <a:r>
              <a:rPr spc="-5" dirty="0"/>
              <a:t>должен</a:t>
            </a:r>
            <a:r>
              <a:rPr dirty="0"/>
              <a:t> знать</a:t>
            </a:r>
            <a:r>
              <a:rPr spc="-10" dirty="0"/>
              <a:t> </a:t>
            </a:r>
            <a:r>
              <a:rPr spc="-5" dirty="0"/>
              <a:t>(минимум)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535" y="1890908"/>
            <a:ext cx="5904865" cy="16802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4330" indent="-342265">
              <a:lnSpc>
                <a:spcPct val="100000"/>
              </a:lnSpc>
              <a:spcBef>
                <a:spcPts val="409"/>
              </a:spcBef>
              <a:buClr>
                <a:srgbClr val="294F0F"/>
              </a:buClr>
              <a:buSzPct val="130000"/>
              <a:buFont typeface="Wingdings"/>
              <a:buChar char=""/>
              <a:tabLst>
                <a:tab pos="354965" algn="l"/>
              </a:tabLst>
            </a:pP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Инструкцию</a:t>
            </a:r>
            <a:r>
              <a:rPr sz="3000" spc="7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baseline="2777" dirty="0">
                <a:solidFill>
                  <a:srgbClr val="0C0C0C"/>
                </a:solidFill>
                <a:latin typeface="Trebuchet MS"/>
                <a:cs typeface="Trebuchet MS"/>
              </a:rPr>
              <a:t>о</a:t>
            </a:r>
            <a:r>
              <a:rPr sz="3000" spc="7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мерах</a:t>
            </a:r>
            <a:r>
              <a:rPr sz="3000" spc="7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пожарной безопасности.</a:t>
            </a:r>
            <a:endParaRPr sz="3000" baseline="2777">
              <a:latin typeface="Trebuchet MS"/>
              <a:cs typeface="Trebuchet MS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294F0F"/>
              </a:buClr>
              <a:buSzPct val="130000"/>
              <a:buFont typeface="Wingdings"/>
              <a:buChar char=""/>
              <a:tabLst>
                <a:tab pos="354965" algn="l"/>
              </a:tabLst>
            </a:pP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Правила вызова пожарной</a:t>
            </a:r>
            <a:r>
              <a:rPr sz="3000" spc="-15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охраны.</a:t>
            </a:r>
            <a:endParaRPr sz="3000" baseline="2777">
              <a:latin typeface="Trebuchet MS"/>
              <a:cs typeface="Trebuchet MS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294F0F"/>
              </a:buClr>
              <a:buSzPct val="130000"/>
              <a:buFont typeface="Wingdings"/>
              <a:buChar char=""/>
              <a:tabLst>
                <a:tab pos="354965" algn="l"/>
              </a:tabLst>
            </a:pP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Правила</a:t>
            </a:r>
            <a:r>
              <a:rPr sz="3000" spc="-22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baseline="2777" dirty="0">
                <a:solidFill>
                  <a:srgbClr val="0C0C0C"/>
                </a:solidFill>
                <a:latin typeface="Trebuchet MS"/>
                <a:cs typeface="Trebuchet MS"/>
              </a:rPr>
              <a:t>и</a:t>
            </a:r>
            <a:r>
              <a:rPr sz="3000" spc="-30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baseline="2777" dirty="0">
                <a:solidFill>
                  <a:srgbClr val="0C0C0C"/>
                </a:solidFill>
                <a:latin typeface="Trebuchet MS"/>
                <a:cs typeface="Trebuchet MS"/>
              </a:rPr>
              <a:t>порядок</a:t>
            </a:r>
            <a:r>
              <a:rPr sz="3000" spc="-22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эвакуации.</a:t>
            </a:r>
            <a:endParaRPr sz="3000" baseline="2777">
              <a:latin typeface="Trebuchet MS"/>
              <a:cs typeface="Trebuchet MS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294F0F"/>
              </a:buClr>
              <a:buSzPct val="130000"/>
              <a:buFont typeface="Wingdings"/>
              <a:buChar char=""/>
              <a:tabLst>
                <a:tab pos="354965" algn="l"/>
              </a:tabLst>
            </a:pP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Правила</a:t>
            </a:r>
            <a:r>
              <a:rPr sz="3000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применения </a:t>
            </a:r>
            <a:r>
              <a:rPr sz="3000" baseline="2777" dirty="0">
                <a:solidFill>
                  <a:srgbClr val="0C0C0C"/>
                </a:solidFill>
                <a:latin typeface="Trebuchet MS"/>
                <a:cs typeface="Trebuchet MS"/>
              </a:rPr>
              <a:t>средств</a:t>
            </a:r>
            <a:r>
              <a:rPr sz="3000" spc="7" baseline="2777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3000" spc="-7" baseline="2777" dirty="0">
                <a:solidFill>
                  <a:srgbClr val="0C0C0C"/>
                </a:solidFill>
                <a:latin typeface="Trebuchet MS"/>
                <a:cs typeface="Trebuchet MS"/>
              </a:rPr>
              <a:t>пожаротушения.</a:t>
            </a:r>
            <a:endParaRPr sz="3000" baseline="2777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283" y="3726002"/>
            <a:ext cx="7459205" cy="22852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1617" y="641070"/>
            <a:ext cx="6717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Инструкция</a:t>
            </a:r>
            <a:r>
              <a:rPr spc="-20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spc="-5" dirty="0"/>
              <a:t>мерах</a:t>
            </a:r>
            <a:r>
              <a:rPr spc="-20" dirty="0"/>
              <a:t> </a:t>
            </a:r>
            <a:r>
              <a:rPr spc="-5" dirty="0"/>
              <a:t>пожарной </a:t>
            </a:r>
            <a:r>
              <a:rPr dirty="0"/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535" y="1573012"/>
            <a:ext cx="8251190" cy="3723640"/>
          </a:xfrm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210"/>
              </a:spcBef>
            </a:pP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Общие</a:t>
            </a:r>
            <a:r>
              <a:rPr sz="2000" b="1" spc="-4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294F0F"/>
                </a:solidFill>
                <a:latin typeface="Trebuchet MS"/>
                <a:cs typeface="Trebuchet MS"/>
              </a:rPr>
              <a:t>положение:</a:t>
            </a:r>
            <a:endParaRPr sz="2000">
              <a:latin typeface="Trebuchet MS"/>
              <a:cs typeface="Trebuchet MS"/>
            </a:endParaRPr>
          </a:p>
          <a:p>
            <a:pPr marL="354330" marR="1109345" indent="-342265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AutoNum type="arabicPeriod"/>
              <a:tabLst>
                <a:tab pos="353060" algn="l"/>
                <a:tab pos="353695" algn="l"/>
              </a:tabLst>
            </a:pP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Ответственность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за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организацию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мер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пожарной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безопасности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в </a:t>
            </a:r>
            <a:r>
              <a:rPr sz="1800" spc="-52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организации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возлагается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 на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руководителя.</a:t>
            </a:r>
            <a:endParaRPr sz="1800">
              <a:latin typeface="Trebuchet MS"/>
              <a:cs typeface="Trebuchet MS"/>
            </a:endParaRPr>
          </a:p>
          <a:p>
            <a:pPr marL="354330" marR="156210" indent="-342265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352425" algn="l"/>
                <a:tab pos="353060" algn="l"/>
              </a:tabLst>
            </a:pP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Ответственность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за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выполнение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противопожарных требований</a:t>
            </a:r>
            <a:r>
              <a:rPr sz="1800" spc="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в 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помещениях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структурных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подразделений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возлагается</a:t>
            </a:r>
            <a:r>
              <a:rPr sz="1800" spc="2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на</a:t>
            </a:r>
            <a:r>
              <a:rPr sz="1800" spc="1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руководителей </a:t>
            </a:r>
            <a:r>
              <a:rPr sz="1800" spc="-53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этих</a:t>
            </a:r>
            <a:r>
              <a:rPr sz="1800" spc="-1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подразделений.</a:t>
            </a:r>
            <a:endParaRPr sz="1800">
              <a:latin typeface="Trebuchet MS"/>
              <a:cs typeface="Trebuchet MS"/>
            </a:endParaRPr>
          </a:p>
          <a:p>
            <a:pPr marL="354330" marR="5080" indent="-342265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352425" algn="l"/>
                <a:tab pos="353060" algn="l"/>
              </a:tabLst>
            </a:pP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Соблюдение</a:t>
            </a:r>
            <a:r>
              <a:rPr sz="1800" spc="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противопожарных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правил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в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каждом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отдельном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кабинете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или </a:t>
            </a:r>
            <a:r>
              <a:rPr sz="1800" spc="-53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бытовом помещении возлагается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на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персонал, работающий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в данных 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помещениях.</a:t>
            </a:r>
            <a:endParaRPr sz="1800">
              <a:latin typeface="Trebuchet MS"/>
              <a:cs typeface="Trebuchet MS"/>
            </a:endParaRPr>
          </a:p>
          <a:p>
            <a:pPr marL="354330" marR="941705" indent="-342265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352425" algn="l"/>
                <a:tab pos="353060" algn="l"/>
              </a:tabLst>
            </a:pP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Каждый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работник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обязан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строго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 соблюдать</a:t>
            </a:r>
            <a:r>
              <a:rPr sz="1800" spc="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правила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внутреннего </a:t>
            </a:r>
            <a:r>
              <a:rPr sz="1800" spc="-525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C0C0C"/>
                </a:solidFill>
                <a:latin typeface="Trebuchet MS"/>
                <a:cs typeface="Trebuchet MS"/>
              </a:rPr>
              <a:t>трудового</a:t>
            </a:r>
            <a:r>
              <a:rPr sz="1800" spc="-10" dirty="0">
                <a:solidFill>
                  <a:srgbClr val="0C0C0C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C0C0C"/>
                </a:solidFill>
                <a:latin typeface="Trebuchet MS"/>
                <a:cs typeface="Trebuchet MS"/>
              </a:rPr>
              <a:t>распорядка.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1617" y="641070"/>
            <a:ext cx="6717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Инструкция</a:t>
            </a:r>
            <a:r>
              <a:rPr spc="-20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spc="-5" dirty="0"/>
              <a:t>мерах</a:t>
            </a:r>
            <a:r>
              <a:rPr spc="-20" dirty="0"/>
              <a:t> </a:t>
            </a:r>
            <a:r>
              <a:rPr spc="-5" dirty="0"/>
              <a:t>пожарной </a:t>
            </a:r>
            <a:r>
              <a:rPr dirty="0"/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56" y="1600177"/>
            <a:ext cx="8373745" cy="417322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25755">
              <a:lnSpc>
                <a:spcPct val="100000"/>
              </a:lnSpc>
              <a:spcBef>
                <a:spcPts val="740"/>
              </a:spcBef>
            </a:pPr>
            <a:r>
              <a:rPr sz="1950" b="1" spc="15" dirty="0">
                <a:solidFill>
                  <a:srgbClr val="294F0F"/>
                </a:solidFill>
                <a:latin typeface="Trebuchet MS"/>
                <a:cs typeface="Trebuchet MS"/>
              </a:rPr>
              <a:t>Каждый</a:t>
            </a:r>
            <a:r>
              <a:rPr sz="1950" b="1" spc="-5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950" b="1" spc="10" dirty="0">
                <a:solidFill>
                  <a:srgbClr val="294F0F"/>
                </a:solidFill>
                <a:latin typeface="Trebuchet MS"/>
                <a:cs typeface="Trebuchet MS"/>
              </a:rPr>
              <a:t>сотрудник</a:t>
            </a:r>
            <a:r>
              <a:rPr sz="1950" b="1" spc="-10" dirty="0">
                <a:solidFill>
                  <a:srgbClr val="294F0F"/>
                </a:solidFill>
                <a:latin typeface="Trebuchet MS"/>
                <a:cs typeface="Trebuchet MS"/>
              </a:rPr>
              <a:t> </a:t>
            </a:r>
            <a:r>
              <a:rPr sz="1950" b="1" spc="15" dirty="0">
                <a:solidFill>
                  <a:srgbClr val="294F0F"/>
                </a:solidFill>
                <a:latin typeface="Trebuchet MS"/>
                <a:cs typeface="Trebuchet MS"/>
              </a:rPr>
              <a:t>обязан:</a:t>
            </a:r>
            <a:endParaRPr sz="1950">
              <a:latin typeface="Trebuchet MS"/>
              <a:cs typeface="Trebuchet MS"/>
            </a:endParaRPr>
          </a:p>
          <a:p>
            <a:pPr marL="320675" marR="96520" indent="-308610">
              <a:lnSpc>
                <a:spcPct val="100000"/>
              </a:lnSpc>
              <a:spcBef>
                <a:spcPts val="94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5" dirty="0">
                <a:latin typeface="Trebuchet MS"/>
                <a:cs typeface="Trebuchet MS"/>
              </a:rPr>
              <a:t>Выполнять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все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требования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по</a:t>
            </a:r>
            <a:r>
              <a:rPr sz="1600" spc="3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обеспечению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пожарной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безопасности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в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помещениях </a:t>
            </a:r>
            <a:r>
              <a:rPr sz="1600" spc="-46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5" dirty="0">
                <a:latin typeface="Trebuchet MS"/>
                <a:cs typeface="Trebuchet MS"/>
              </a:rPr>
              <a:t> строго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соблюдать</a:t>
            </a:r>
            <a:r>
              <a:rPr sz="160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настоящую инструкцию.</a:t>
            </a:r>
            <a:endParaRPr sz="1600">
              <a:latin typeface="Trebuchet MS"/>
              <a:cs typeface="Trebuchet MS"/>
            </a:endParaRPr>
          </a:p>
          <a:p>
            <a:pPr marL="320675" indent="-308610">
              <a:lnSpc>
                <a:spcPct val="100000"/>
              </a:lnSpc>
              <a:spcBef>
                <a:spcPts val="94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5" dirty="0">
                <a:latin typeface="Trebuchet MS"/>
                <a:cs typeface="Trebuchet MS"/>
              </a:rPr>
              <a:t>Знать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расположение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средств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пожаротушения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уметь ими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пользоваться.</a:t>
            </a:r>
            <a:endParaRPr sz="1600">
              <a:latin typeface="Trebuchet MS"/>
              <a:cs typeface="Trebuchet MS"/>
            </a:endParaRPr>
          </a:p>
          <a:p>
            <a:pPr marL="320675" marR="5080" indent="-308610">
              <a:lnSpc>
                <a:spcPct val="100499"/>
              </a:lnSpc>
              <a:spcBef>
                <a:spcPts val="91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5" dirty="0">
                <a:latin typeface="Trebuchet MS"/>
                <a:cs typeface="Trebuchet MS"/>
              </a:rPr>
              <a:t>Соблюдать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правила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эксплуатации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электрооборудования</a:t>
            </a:r>
            <a:r>
              <a:rPr sz="1600" spc="3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 </a:t>
            </a:r>
            <a:r>
              <a:rPr sz="1600" spc="5" dirty="0">
                <a:latin typeface="Trebuchet MS"/>
                <a:cs typeface="Trebuchet MS"/>
              </a:rPr>
              <a:t>электроприборов.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О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всех </a:t>
            </a:r>
            <a:r>
              <a:rPr sz="1600" spc="-46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замеченных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неисправностях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незамедлительно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сообщать ответственному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лицу.</a:t>
            </a:r>
            <a:endParaRPr sz="1600">
              <a:latin typeface="Trebuchet MS"/>
              <a:cs typeface="Trebuchet MS"/>
            </a:endParaRPr>
          </a:p>
          <a:p>
            <a:pPr marL="320675" marR="351155" indent="-308610">
              <a:lnSpc>
                <a:spcPct val="100000"/>
              </a:lnSpc>
              <a:spcBef>
                <a:spcPts val="94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5" dirty="0">
                <a:latin typeface="Trebuchet MS"/>
                <a:cs typeface="Trebuchet MS"/>
              </a:rPr>
              <a:t>Поддерживать чистоту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порядок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в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служебных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бытовых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помещениях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местах </a:t>
            </a:r>
            <a:r>
              <a:rPr sz="1600" spc="-46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общественного</a:t>
            </a:r>
            <a:r>
              <a:rPr sz="160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пользования.</a:t>
            </a:r>
            <a:endParaRPr sz="1600">
              <a:latin typeface="Trebuchet MS"/>
              <a:cs typeface="Trebuchet MS"/>
            </a:endParaRPr>
          </a:p>
          <a:p>
            <a:pPr marL="320675" marR="344805" indent="-308610">
              <a:lnSpc>
                <a:spcPct val="100000"/>
              </a:lnSpc>
              <a:spcBef>
                <a:spcPts val="94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10" dirty="0">
                <a:latin typeface="Trebuchet MS"/>
                <a:cs typeface="Trebuchet MS"/>
              </a:rPr>
              <a:t>При </a:t>
            </a:r>
            <a:r>
              <a:rPr sz="1600" spc="5" dirty="0">
                <a:latin typeface="Trebuchet MS"/>
                <a:cs typeface="Trebuchet MS"/>
              </a:rPr>
              <a:t>всех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случаях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нарушения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противопожарного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режима,</a:t>
            </a:r>
            <a:r>
              <a:rPr sz="1600" spc="30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а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так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же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повреждения </a:t>
            </a:r>
            <a:r>
              <a:rPr sz="1600" spc="-46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пожарного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оборудования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незамедлительно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сообщить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ответственному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лицу.</a:t>
            </a:r>
            <a:endParaRPr sz="1600">
              <a:latin typeface="Trebuchet MS"/>
              <a:cs typeface="Trebuchet MS"/>
            </a:endParaRPr>
          </a:p>
          <a:p>
            <a:pPr marL="320675" marR="673100" indent="-308610">
              <a:lnSpc>
                <a:spcPct val="100000"/>
              </a:lnSpc>
              <a:spcBef>
                <a:spcPts val="940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10" dirty="0">
                <a:latin typeface="Trebuchet MS"/>
                <a:cs typeface="Trebuchet MS"/>
              </a:rPr>
              <a:t>По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окончании работы привести </a:t>
            </a:r>
            <a:r>
              <a:rPr sz="1600" spc="10" dirty="0">
                <a:latin typeface="Trebuchet MS"/>
                <a:cs typeface="Trebuchet MS"/>
              </a:rPr>
              <a:t>в</a:t>
            </a:r>
            <a:r>
              <a:rPr sz="1600" spc="2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порядок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свое</a:t>
            </a:r>
            <a:r>
              <a:rPr sz="1600" spc="1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рабочее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место</a:t>
            </a:r>
            <a:r>
              <a:rPr sz="1600" spc="20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и</a:t>
            </a:r>
            <a:r>
              <a:rPr sz="1600" spc="5" dirty="0">
                <a:latin typeface="Trebuchet MS"/>
                <a:cs typeface="Trebuchet MS"/>
              </a:rPr>
              <a:t> помещение, </a:t>
            </a:r>
            <a:r>
              <a:rPr sz="1600" spc="-465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выключить свет </a:t>
            </a:r>
            <a:r>
              <a:rPr sz="1600" spc="10" dirty="0">
                <a:latin typeface="Trebuchet MS"/>
                <a:cs typeface="Trebuchet MS"/>
              </a:rPr>
              <a:t>и </a:t>
            </a:r>
            <a:r>
              <a:rPr sz="1600" spc="5" dirty="0">
                <a:latin typeface="Trebuchet MS"/>
                <a:cs typeface="Trebuchet MS"/>
              </a:rPr>
              <a:t>электроприборы.</a:t>
            </a:r>
            <a:r>
              <a:rPr sz="1600" spc="1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Закрыть</a:t>
            </a:r>
            <a:r>
              <a:rPr sz="160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окна,</a:t>
            </a:r>
            <a:r>
              <a:rPr sz="1600" spc="10" dirty="0">
                <a:latin typeface="Trebuchet MS"/>
                <a:cs typeface="Trebuchet MS"/>
              </a:rPr>
              <a:t> форточки и</a:t>
            </a:r>
            <a:r>
              <a:rPr sz="1600" dirty="0">
                <a:latin typeface="Trebuchet MS"/>
                <a:cs typeface="Trebuchet MS"/>
              </a:rPr>
              <a:t> </a:t>
            </a:r>
            <a:r>
              <a:rPr sz="1600" spc="5" dirty="0">
                <a:latin typeface="Trebuchet MS"/>
                <a:cs typeface="Trebuchet MS"/>
              </a:rPr>
              <a:t>двери.</a:t>
            </a:r>
            <a:endParaRPr sz="1600">
              <a:latin typeface="Trebuchet MS"/>
              <a:cs typeface="Trebuchet MS"/>
            </a:endParaRPr>
          </a:p>
          <a:p>
            <a:pPr marL="320675" indent="-308610">
              <a:lnSpc>
                <a:spcPct val="100000"/>
              </a:lnSpc>
              <a:spcBef>
                <a:spcPts val="935"/>
              </a:spcBef>
              <a:buClr>
                <a:srgbClr val="294F0F"/>
              </a:buClr>
              <a:buSzPct val="118750"/>
              <a:buFont typeface="Wingdings"/>
              <a:buChar char=""/>
              <a:tabLst>
                <a:tab pos="321310" algn="l"/>
              </a:tabLst>
            </a:pPr>
            <a:r>
              <a:rPr sz="1600" spc="5" dirty="0">
                <a:latin typeface="Trebuchet MS"/>
                <a:cs typeface="Trebuchet MS"/>
              </a:rPr>
              <a:t>Знать</a:t>
            </a:r>
            <a:r>
              <a:rPr sz="1600" spc="-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порядок</a:t>
            </a:r>
            <a:r>
              <a:rPr sz="1600" spc="5" dirty="0">
                <a:latin typeface="Trebuchet MS"/>
                <a:cs typeface="Trebuchet MS"/>
              </a:rPr>
              <a:t> действий</a:t>
            </a:r>
            <a:r>
              <a:rPr sz="1600" spc="-5" dirty="0">
                <a:latin typeface="Trebuchet MS"/>
                <a:cs typeface="Trebuchet MS"/>
              </a:rPr>
              <a:t> </a:t>
            </a:r>
            <a:r>
              <a:rPr sz="1600" spc="10" dirty="0">
                <a:latin typeface="Trebuchet MS"/>
                <a:cs typeface="Trebuchet MS"/>
              </a:rPr>
              <a:t>при</a:t>
            </a:r>
            <a:r>
              <a:rPr sz="1600" spc="5" dirty="0">
                <a:latin typeface="Trebuchet MS"/>
                <a:cs typeface="Trebuchet MS"/>
              </a:rPr>
              <a:t> эвакуации </a:t>
            </a:r>
            <a:r>
              <a:rPr sz="1600" spc="10" dirty="0">
                <a:latin typeface="Trebuchet MS"/>
                <a:cs typeface="Trebuchet MS"/>
              </a:rPr>
              <a:t>в</a:t>
            </a:r>
            <a:r>
              <a:rPr sz="1600" spc="5" dirty="0">
                <a:latin typeface="Trebuchet MS"/>
                <a:cs typeface="Trebuchet MS"/>
              </a:rPr>
              <a:t> случае пожара.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1617" y="641070"/>
            <a:ext cx="6717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Инструкция</a:t>
            </a:r>
            <a:r>
              <a:rPr spc="-20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spc="-5" dirty="0"/>
              <a:t>мерах</a:t>
            </a:r>
            <a:r>
              <a:rPr spc="-20" dirty="0"/>
              <a:t> </a:t>
            </a:r>
            <a:r>
              <a:rPr spc="-5" dirty="0"/>
              <a:t>пожарной </a:t>
            </a:r>
            <a:r>
              <a:rPr dirty="0"/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1695" y="1437136"/>
            <a:ext cx="8561705" cy="473646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710"/>
              </a:spcBef>
            </a:pPr>
            <a:r>
              <a:rPr sz="2000" b="1" spc="-5" dirty="0">
                <a:solidFill>
                  <a:srgbClr val="BF0000"/>
                </a:solidFill>
                <a:latin typeface="Trebuchet MS"/>
                <a:cs typeface="Trebuchet MS"/>
              </a:rPr>
              <a:t>Запрещается:</a:t>
            </a:r>
            <a:endParaRPr sz="2000">
              <a:latin typeface="Trebuchet MS"/>
              <a:cs typeface="Trebuchet MS"/>
            </a:endParaRPr>
          </a:p>
          <a:p>
            <a:pPr marL="354965" marR="1652905" indent="-342900">
              <a:lnSpc>
                <a:spcPts val="2140"/>
              </a:lnSpc>
              <a:spcBef>
                <a:spcPts val="1110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Производить перепланировку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помещений без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согласования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с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государственной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противопожарной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службы.</a:t>
            </a:r>
            <a:endParaRPr sz="1800">
              <a:latin typeface="Trebuchet MS"/>
              <a:cs typeface="Trebuchet MS"/>
            </a:endParaRPr>
          </a:p>
          <a:p>
            <a:pPr marL="354965" marR="5080" indent="-342900">
              <a:lnSpc>
                <a:spcPct val="99800"/>
              </a:lnSpc>
              <a:spcBef>
                <a:spcPts val="955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Пользоваться электроплитами,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электрочайниками,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микроволновыми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печами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и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другими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электронагревательными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приборами,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не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имеющими </a:t>
            </a:r>
            <a:r>
              <a:rPr sz="1800" dirty="0">
                <a:latin typeface="Trebuchet MS"/>
                <a:cs typeface="Trebuchet MS"/>
              </a:rPr>
              <a:t>устройств 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тепловой защиты, без специальных подставок из негорючих 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теплоизоляционных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материалов,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исключающих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опасность возникновения 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пожара.</a:t>
            </a:r>
            <a:endParaRPr sz="1800">
              <a:latin typeface="Trebuchet MS"/>
              <a:cs typeface="Trebuchet MS"/>
            </a:endParaRPr>
          </a:p>
          <a:p>
            <a:pPr marL="354965" marR="838835" indent="-342900">
              <a:lnSpc>
                <a:spcPts val="2140"/>
              </a:lnSpc>
              <a:spcBef>
                <a:spcPts val="1110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Пользоваться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взрывчатыми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легковоспламеняющимися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веществами</a:t>
            </a:r>
            <a:r>
              <a:rPr sz="1800" dirty="0">
                <a:latin typeface="Trebuchet MS"/>
                <a:cs typeface="Trebuchet MS"/>
              </a:rPr>
              <a:t> и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жидкостями.</a:t>
            </a:r>
            <a:endParaRPr sz="18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50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Пользоваться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открытым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огнем.</a:t>
            </a:r>
            <a:endParaRPr sz="18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005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Курить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во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всех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помещениях.</a:t>
            </a:r>
            <a:endParaRPr sz="1800">
              <a:latin typeface="Trebuchet MS"/>
              <a:cs typeface="Trebuchet MS"/>
            </a:endParaRPr>
          </a:p>
          <a:p>
            <a:pPr marL="354965" marR="325755" indent="-342900">
              <a:lnSpc>
                <a:spcPts val="2140"/>
              </a:lnSpc>
              <a:spcBef>
                <a:spcPts val="1085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Производить уборку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помещений</a:t>
            </a:r>
            <a:r>
              <a:rPr sz="1800" dirty="0">
                <a:latin typeface="Trebuchet MS"/>
                <a:cs typeface="Trebuchet MS"/>
              </a:rPr>
              <a:t> с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применением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легковоспламеняющихся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жидкостей.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1617" y="641070"/>
            <a:ext cx="6717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Инструкция</a:t>
            </a:r>
            <a:r>
              <a:rPr spc="-20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spc="-5" dirty="0"/>
              <a:t>мерах</a:t>
            </a:r>
            <a:r>
              <a:rPr spc="-20" dirty="0"/>
              <a:t> </a:t>
            </a:r>
            <a:r>
              <a:rPr spc="-5" dirty="0"/>
              <a:t>пожарной </a:t>
            </a:r>
            <a:r>
              <a:rPr dirty="0"/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1695" y="1437136"/>
            <a:ext cx="8735695" cy="3371436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710"/>
              </a:spcBef>
            </a:pPr>
            <a:r>
              <a:rPr sz="2000" b="1" spc="-5" dirty="0">
                <a:solidFill>
                  <a:srgbClr val="BF0000"/>
                </a:solidFill>
                <a:latin typeface="Trebuchet MS"/>
                <a:cs typeface="Trebuchet MS"/>
              </a:rPr>
              <a:t>Запрещается:</a:t>
            </a:r>
            <a:endParaRPr sz="2000" dirty="0">
              <a:latin typeface="Trebuchet MS"/>
              <a:cs typeface="Trebuchet MS"/>
            </a:endParaRPr>
          </a:p>
          <a:p>
            <a:pPr marL="354965" marR="5080" indent="-342900">
              <a:lnSpc>
                <a:spcPct val="99500"/>
              </a:lnSpc>
              <a:spcBef>
                <a:spcPts val="1015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 err="1" smtClean="0">
                <a:latin typeface="Trebuchet MS"/>
                <a:cs typeface="Trebuchet MS"/>
              </a:rPr>
              <a:t>Загромождать</a:t>
            </a:r>
            <a:r>
              <a:rPr sz="1800" spc="-10" dirty="0" smtClean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проходы,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коридоры, </a:t>
            </a:r>
            <a:r>
              <a:rPr sz="1800" spc="-5" dirty="0">
                <a:latin typeface="Trebuchet MS"/>
                <a:cs typeface="Trebuchet MS"/>
              </a:rPr>
              <a:t>тамбуры, лестничные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площадки,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марши 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лестниц </a:t>
            </a:r>
            <a:r>
              <a:rPr sz="1800" dirty="0">
                <a:latin typeface="Trebuchet MS"/>
                <a:cs typeface="Trebuchet MS"/>
              </a:rPr>
              <a:t>и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выходы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на</a:t>
            </a:r>
            <a:r>
              <a:rPr sz="1800" spc="-5" dirty="0">
                <a:latin typeface="Trebuchet MS"/>
                <a:cs typeface="Trebuchet MS"/>
              </a:rPr>
              <a:t> наружные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эвакуационные лестницы мебелью,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шкафами,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оборудованием,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различными материалами.</a:t>
            </a:r>
            <a:endParaRPr sz="1800" dirty="0">
              <a:latin typeface="Trebuchet MS"/>
              <a:cs typeface="Trebuchet MS"/>
            </a:endParaRPr>
          </a:p>
          <a:p>
            <a:pPr marL="354965" marR="753110" indent="-342900">
              <a:lnSpc>
                <a:spcPts val="2140"/>
              </a:lnSpc>
              <a:spcBef>
                <a:spcPts val="1105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Эксплуатировать электроустановки</a:t>
            </a:r>
            <a:r>
              <a:rPr sz="1800" dirty="0">
                <a:latin typeface="Trebuchet MS"/>
                <a:cs typeface="Trebuchet MS"/>
              </a:rPr>
              <a:t> и</a:t>
            </a:r>
            <a:r>
              <a:rPr sz="1800" spc="-5" dirty="0">
                <a:latin typeface="Trebuchet MS"/>
                <a:cs typeface="Trebuchet MS"/>
              </a:rPr>
              <a:t> электроприборы,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кабели </a:t>
            </a:r>
            <a:r>
              <a:rPr sz="1800" dirty="0">
                <a:latin typeface="Trebuchet MS"/>
                <a:cs typeface="Trebuchet MS"/>
              </a:rPr>
              <a:t>которых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повреждены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или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потеряли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защитные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свойства</a:t>
            </a:r>
            <a:endParaRPr sz="1800" dirty="0">
              <a:latin typeface="Trebuchet MS"/>
              <a:cs typeface="Trebuchet MS"/>
            </a:endParaRPr>
          </a:p>
          <a:p>
            <a:pPr marL="354965" marR="1403985" indent="-342900">
              <a:lnSpc>
                <a:spcPts val="2140"/>
              </a:lnSpc>
              <a:spcBef>
                <a:spcPts val="1040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Оставлять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без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присмотра включенными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в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сеть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электроприборы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и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электрооборудование.</a:t>
            </a:r>
            <a:endParaRPr sz="1800" dirty="0">
              <a:latin typeface="Trebuchet MS"/>
              <a:cs typeface="Trebuchet MS"/>
            </a:endParaRPr>
          </a:p>
          <a:p>
            <a:pPr marL="354965" marR="256540" indent="-342900">
              <a:lnSpc>
                <a:spcPts val="2140"/>
              </a:lnSpc>
              <a:spcBef>
                <a:spcPts val="1040"/>
              </a:spcBef>
              <a:buClr>
                <a:srgbClr val="BF0000"/>
              </a:buClr>
              <a:buSzPct val="119444"/>
              <a:buFont typeface="Wingdings"/>
              <a:buChar char=""/>
              <a:tabLst>
                <a:tab pos="355600" algn="l"/>
              </a:tabLst>
            </a:pPr>
            <a:r>
              <a:rPr sz="1800" spc="-5" dirty="0">
                <a:latin typeface="Trebuchet MS"/>
                <a:cs typeface="Trebuchet MS"/>
              </a:rPr>
              <a:t>Пользоваться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поврежденными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розетками,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рубильниками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и </a:t>
            </a:r>
            <a:r>
              <a:rPr sz="1800" spc="-5" dirty="0">
                <a:latin typeface="Trebuchet MS"/>
                <a:cs typeface="Trebuchet MS"/>
              </a:rPr>
              <a:t>тому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подобными </a:t>
            </a:r>
            <a:r>
              <a:rPr sz="1800" spc="-5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устройствами.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1617" y="641070"/>
            <a:ext cx="6717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Инструкция</a:t>
            </a:r>
            <a:r>
              <a:rPr spc="-20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spc="-5" dirty="0"/>
              <a:t>мерах</a:t>
            </a:r>
            <a:r>
              <a:rPr spc="-20" dirty="0"/>
              <a:t> </a:t>
            </a:r>
            <a:r>
              <a:rPr spc="-5" dirty="0"/>
              <a:t>пожарной </a:t>
            </a:r>
            <a:r>
              <a:rPr dirty="0"/>
              <a:t>безопасности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535" y="1578235"/>
            <a:ext cx="8235315" cy="311086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710"/>
              </a:spcBef>
            </a:pPr>
            <a:r>
              <a:rPr sz="2000" b="1" spc="-5" dirty="0">
                <a:solidFill>
                  <a:srgbClr val="294F0F"/>
                </a:solidFill>
                <a:latin typeface="Trebuchet MS"/>
                <a:cs typeface="Trebuchet MS"/>
              </a:rPr>
              <a:t>Обучение</a:t>
            </a:r>
            <a:endParaRPr sz="2000">
              <a:latin typeface="Trebuchet MS"/>
              <a:cs typeface="Trebuchet MS"/>
            </a:endParaRPr>
          </a:p>
          <a:p>
            <a:pPr marL="354330" marR="506095" indent="-342265">
              <a:lnSpc>
                <a:spcPts val="2140"/>
              </a:lnSpc>
              <a:spcBef>
                <a:spcPts val="1110"/>
              </a:spcBef>
              <a:buClr>
                <a:srgbClr val="294F0F"/>
              </a:buClr>
              <a:buSzPct val="119444"/>
              <a:buFont typeface="Wingdings"/>
              <a:buChar char=""/>
              <a:tabLst>
                <a:tab pos="354965" algn="l"/>
              </a:tabLst>
            </a:pPr>
            <a:r>
              <a:rPr sz="1800" spc="-5" dirty="0">
                <a:latin typeface="Trebuchet MS"/>
                <a:cs typeface="Trebuchet MS"/>
              </a:rPr>
              <a:t>Персонал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допускается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к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работе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только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после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прохождения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обучения </a:t>
            </a:r>
            <a:r>
              <a:rPr sz="1800" spc="-5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мерам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пожарной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безопасности</a:t>
            </a:r>
            <a:endParaRPr sz="1800">
              <a:latin typeface="Trebuchet MS"/>
              <a:cs typeface="Trebuchet MS"/>
            </a:endParaRPr>
          </a:p>
          <a:p>
            <a:pPr marL="354330" marR="695325" indent="-342265">
              <a:lnSpc>
                <a:spcPts val="2140"/>
              </a:lnSpc>
              <a:spcBef>
                <a:spcPts val="1040"/>
              </a:spcBef>
              <a:buClr>
                <a:srgbClr val="294F0F"/>
              </a:buClr>
              <a:buSzPct val="119444"/>
              <a:buFont typeface="Wingdings"/>
              <a:buChar char=""/>
              <a:tabLst>
                <a:tab pos="354965" algn="l"/>
              </a:tabLst>
            </a:pPr>
            <a:r>
              <a:rPr sz="1800" spc="-5" dirty="0">
                <a:latin typeface="Trebuchet MS"/>
                <a:cs typeface="Trebuchet MS"/>
              </a:rPr>
              <a:t>Вводный противопожарный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инструктаж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проводится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со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всеми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вновь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поступившими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на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работу </a:t>
            </a:r>
            <a:r>
              <a:rPr sz="1800" spc="-5" dirty="0">
                <a:latin typeface="Trebuchet MS"/>
                <a:cs typeface="Trebuchet MS"/>
              </a:rPr>
              <a:t>сотрудниками.</a:t>
            </a:r>
            <a:endParaRPr sz="1800">
              <a:latin typeface="Trebuchet MS"/>
              <a:cs typeface="Trebuchet MS"/>
            </a:endParaRPr>
          </a:p>
          <a:p>
            <a:pPr marL="354330" marR="443230" indent="-342265">
              <a:lnSpc>
                <a:spcPts val="2140"/>
              </a:lnSpc>
              <a:spcBef>
                <a:spcPts val="1040"/>
              </a:spcBef>
              <a:buClr>
                <a:srgbClr val="294F0F"/>
              </a:buClr>
              <a:buSzPct val="119444"/>
              <a:buFont typeface="Wingdings"/>
              <a:buChar char=""/>
              <a:tabLst>
                <a:tab pos="354965" algn="l"/>
              </a:tabLst>
            </a:pPr>
            <a:r>
              <a:rPr sz="1800" spc="-5" dirty="0">
                <a:latin typeface="Trebuchet MS"/>
                <a:cs typeface="Trebuchet MS"/>
              </a:rPr>
              <a:t>Противопожарный инструктаж</a:t>
            </a:r>
            <a:r>
              <a:rPr sz="1800" dirty="0">
                <a:latin typeface="Trebuchet MS"/>
                <a:cs typeface="Trebuchet MS"/>
              </a:rPr>
              <a:t> на</a:t>
            </a:r>
            <a:r>
              <a:rPr sz="1800" spc="-5" dirty="0">
                <a:latin typeface="Trebuchet MS"/>
                <a:cs typeface="Trebuchet MS"/>
              </a:rPr>
              <a:t> рабочем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месте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проводится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не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реже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одного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раза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в</a:t>
            </a:r>
            <a:r>
              <a:rPr sz="1800" spc="-5" dirty="0">
                <a:latin typeface="Trebuchet MS"/>
                <a:cs typeface="Trebuchet MS"/>
              </a:rPr>
              <a:t> год.</a:t>
            </a:r>
            <a:endParaRPr sz="1800">
              <a:latin typeface="Trebuchet MS"/>
              <a:cs typeface="Trebuchet MS"/>
            </a:endParaRPr>
          </a:p>
          <a:p>
            <a:pPr marL="354330" marR="5080" indent="-342265">
              <a:lnSpc>
                <a:spcPts val="2140"/>
              </a:lnSpc>
              <a:spcBef>
                <a:spcPts val="1040"/>
              </a:spcBef>
              <a:buClr>
                <a:srgbClr val="294F0F"/>
              </a:buClr>
              <a:buSzPct val="119444"/>
              <a:buFont typeface="Wingdings"/>
              <a:buChar char=""/>
              <a:tabLst>
                <a:tab pos="354965" algn="l"/>
              </a:tabLst>
            </a:pPr>
            <a:r>
              <a:rPr sz="1800" spc="-5" dirty="0">
                <a:latin typeface="Trebuchet MS"/>
                <a:cs typeface="Trebuchet MS"/>
              </a:rPr>
              <a:t>Тренировки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эвакуации сотрудников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проводятся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не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реже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одного </a:t>
            </a:r>
            <a:r>
              <a:rPr sz="1800" dirty="0">
                <a:latin typeface="Trebuchet MS"/>
                <a:cs typeface="Trebuchet MS"/>
              </a:rPr>
              <a:t>раза в </a:t>
            </a:r>
            <a:r>
              <a:rPr sz="1800" spc="-5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полугодие.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9454" y="1619173"/>
            <a:ext cx="84924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i="1" spc="-5" dirty="0">
                <a:solidFill>
                  <a:srgbClr val="BF0000"/>
                </a:solidFill>
                <a:latin typeface="Trebuchet MS"/>
                <a:cs typeface="Trebuchet MS"/>
              </a:rPr>
              <a:t>Порядок</a:t>
            </a:r>
            <a:r>
              <a:rPr sz="4400" i="1" spc="-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4400" i="1" spc="-5" dirty="0">
                <a:solidFill>
                  <a:srgbClr val="BF0000"/>
                </a:solidFill>
                <a:latin typeface="Trebuchet MS"/>
                <a:cs typeface="Trebuchet MS"/>
              </a:rPr>
              <a:t>действий</a:t>
            </a:r>
            <a:r>
              <a:rPr sz="4400" i="1" spc="-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4400" i="1" spc="-5" dirty="0">
                <a:solidFill>
                  <a:srgbClr val="BF0000"/>
                </a:solidFill>
                <a:latin typeface="Trebuchet MS"/>
                <a:cs typeface="Trebuchet MS"/>
              </a:rPr>
              <a:t>при</a:t>
            </a:r>
            <a:r>
              <a:rPr sz="4400" i="1" spc="-10" dirty="0">
                <a:solidFill>
                  <a:srgbClr val="BF0000"/>
                </a:solidFill>
                <a:latin typeface="Trebuchet MS"/>
                <a:cs typeface="Trebuchet MS"/>
              </a:rPr>
              <a:t> </a:t>
            </a:r>
            <a:r>
              <a:rPr sz="4400" i="1" spc="-5" dirty="0">
                <a:solidFill>
                  <a:srgbClr val="BF0000"/>
                </a:solidFill>
                <a:latin typeface="Trebuchet MS"/>
                <a:cs typeface="Trebuchet MS"/>
              </a:rPr>
              <a:t>пожаре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3446" y="2522156"/>
            <a:ext cx="7062114" cy="38249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1227</Words>
  <Application>Microsoft Office PowerPoint</Application>
  <PresentationFormat>Произвольный</PresentationFormat>
  <Paragraphs>122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Trebuchet MS</vt:lpstr>
      <vt:lpstr>Wingdings</vt:lpstr>
      <vt:lpstr>Office Theme</vt:lpstr>
      <vt:lpstr>Муниципальное автономное учреждение дополнительного образования Центр дополнительного образования "Малая академия наук" г. Улан-Удэ</vt:lpstr>
      <vt:lpstr>Основные положения Федерального закона о  пожарной безопасности</vt:lpstr>
      <vt:lpstr>Каждый сотрудник должен знать (минимум)</vt:lpstr>
      <vt:lpstr>Инструкция о мерах пожарной безопасности</vt:lpstr>
      <vt:lpstr>Инструкция о мерах пожарной безопасности</vt:lpstr>
      <vt:lpstr>Инструкция о мерах пожарной безопасности</vt:lpstr>
      <vt:lpstr>Инструкция о мерах пожарной безопасности</vt:lpstr>
      <vt:lpstr>Инструкция о мерах пожарной безопасности</vt:lpstr>
      <vt:lpstr>Порядок действий при пожаре</vt:lpstr>
      <vt:lpstr>СОХРАНЯЙТЕ СПОКОЙСТВИЕ!</vt:lpstr>
      <vt:lpstr>Презентация PowerPoint</vt:lpstr>
      <vt:lpstr>Общие правила поведения при возникновении  пожара</vt:lpstr>
      <vt:lpstr>Что не следует делать при пожаре</vt:lpstr>
      <vt:lpstr>Первичные средства пожаротушения</vt:lpstr>
      <vt:lpstr>Правила пользования первичными средствами  пожаротушения</vt:lpstr>
      <vt:lpstr>Правила пользования первичными средствами  пожаротушения</vt:lpstr>
      <vt:lpstr>Правила пользования первичными средствами  пожаротушения</vt:lpstr>
      <vt:lpstr>Правила пользования первичными средствами  пожаротушения</vt:lpstr>
      <vt:lpstr>Правила пользования первичными средствами  пожаротушения</vt:lpstr>
      <vt:lpstr>Помните и соблюдайте  правила пожарной  безопасности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СЕКРЕТАРЬ</dc:creator>
  <cp:lastModifiedBy>Наташа</cp:lastModifiedBy>
  <cp:revision>1</cp:revision>
  <dcterms:created xsi:type="dcterms:W3CDTF">2023-12-04T05:59:58Z</dcterms:created>
  <dcterms:modified xsi:type="dcterms:W3CDTF">2023-12-04T06:05:42Z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2020-04-27T00:00:00Z</vt:filetime>
  </property>
  <property fmtid="{D5CDD505-2E9C-101B-9397-08002B2CF9AE}" pid="3" name="Creator">
    <vt:lpwstr>Impress</vt:lpwstr>
  </property>
  <property fmtid="{D5CDD505-2E9C-101B-9397-08002B2CF9AE}" pid="4" name="LastSaved">
    <vt:filetime>2020-04-27T00:00:00Z</vt:filetime>
  </property>
</Properties>
</file>